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  <p:sldMasterId id="2147483667" r:id="rId3"/>
  </p:sldMasterIdLst>
  <p:notesMasterIdLst>
    <p:notesMasterId r:id="rId17"/>
  </p:notesMasterIdLst>
  <p:handoutMasterIdLst>
    <p:handoutMasterId r:id="rId18"/>
  </p:handoutMasterIdLst>
  <p:sldIdLst>
    <p:sldId id="335" r:id="rId4"/>
    <p:sldId id="336" r:id="rId5"/>
    <p:sldId id="357" r:id="rId6"/>
    <p:sldId id="368" r:id="rId7"/>
    <p:sldId id="354" r:id="rId8"/>
    <p:sldId id="355" r:id="rId9"/>
    <p:sldId id="369" r:id="rId10"/>
    <p:sldId id="316" r:id="rId11"/>
    <p:sldId id="356" r:id="rId12"/>
    <p:sldId id="361" r:id="rId13"/>
    <p:sldId id="370" r:id="rId14"/>
    <p:sldId id="371" r:id="rId15"/>
    <p:sldId id="333" r:id="rId16"/>
  </p:sldIdLst>
  <p:sldSz cx="12192000" cy="6858000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69AAD4"/>
    <a:srgbClr val="38B7AA"/>
    <a:srgbClr val="CC99FF"/>
    <a:srgbClr val="FFA7A7"/>
    <a:srgbClr val="492369"/>
    <a:srgbClr val="B4D5EA"/>
    <a:srgbClr val="FF5050"/>
    <a:srgbClr val="E68F74"/>
    <a:srgbClr val="A9C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- uthevingsfarg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38" autoAdjust="0"/>
    <p:restoredTop sz="87849" autoAdjust="0"/>
  </p:normalViewPr>
  <p:slideViewPr>
    <p:cSldViewPr snapToGrid="0" snapToObjects="1">
      <p:cViewPr varScale="1">
        <p:scale>
          <a:sx n="67" d="100"/>
          <a:sy n="67" d="100"/>
        </p:scale>
        <p:origin x="498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A9C9BA"/>
            </a:solidFill>
          </c:spPr>
          <c:invertIfNegative val="0"/>
          <c:cat>
            <c:strRef>
              <c:f>'Ark1'!$A$2:$A$5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91-9F4A-A606-0D4405B944AF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E86837"/>
            </a:solidFill>
          </c:spPr>
          <c:invertIfNegative val="0"/>
          <c:cat>
            <c:strRef>
              <c:f>'Ark1'!$A$2:$A$5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'Ark1'!$C$2:$C$5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91-9F4A-A606-0D4405B944AF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rgbClr val="3B5957"/>
            </a:solidFill>
          </c:spPr>
          <c:invertIfNegative val="0"/>
          <c:cat>
            <c:strRef>
              <c:f>'Ark1'!$A$2:$A$5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'Ark1'!$D$2:$D$5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91-9F4A-A606-0D4405B94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831784"/>
        <c:axId val="-2095307864"/>
      </c:barChart>
      <c:catAx>
        <c:axId val="-2116831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95307864"/>
        <c:crosses val="autoZero"/>
        <c:auto val="1"/>
        <c:lblAlgn val="ctr"/>
        <c:lblOffset val="100"/>
        <c:noMultiLvlLbl val="0"/>
      </c:catAx>
      <c:valAx>
        <c:axId val="-2095307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6831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233038057742795"/>
          <c:y val="0.400315698818898"/>
          <c:w val="0.137669619422572"/>
          <c:h val="0.199368602362204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/>
          <a:cs typeface="Arial"/>
        </a:defRPr>
      </a:pPr>
      <a:endParaRPr lang="nb-NO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14274-AACF-D147-9EF5-516AD8FF2689}" type="datetimeFigureOut">
              <a:t>08.09.2023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FD466-A3DE-8E43-82A4-D9B07A713786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57689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B0F57-A7B2-7848-874D-3F3B0FF7DC0E}" type="datetimeFigureOut">
              <a:t>08.09.2023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61043-8FC3-ED47-A2CA-CE6831D51DC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07009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Land vs. sektorer</a:t>
            </a:r>
          </a:p>
          <a:p>
            <a:r>
              <a:rPr lang="nb-NO" dirty="0"/>
              <a:t>Ingen vurderinger</a:t>
            </a:r>
          </a:p>
          <a:p>
            <a:r>
              <a:rPr lang="nb-NO" dirty="0"/>
              <a:t>Prosess</a:t>
            </a:r>
          </a:p>
          <a:p>
            <a:r>
              <a:rPr lang="nb-NO" dirty="0" err="1"/>
              <a:t>Onwards</a:t>
            </a:r>
            <a:r>
              <a:rPr lang="nb-NO" dirty="0"/>
              <a:t> transfers</a:t>
            </a:r>
          </a:p>
          <a:p>
            <a:r>
              <a:rPr lang="nb-NO" dirty="0"/>
              <a:t>Tyske virksomheter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61043-8FC3-ED47-A2CA-CE6831D51DC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037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61043-8FC3-ED47-A2CA-CE6831D51DC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0739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FTC + Dep </a:t>
            </a:r>
            <a:r>
              <a:rPr lang="nb-NO" dirty="0" err="1"/>
              <a:t>Transportation</a:t>
            </a:r>
            <a:endParaRPr lang="nb-NO" dirty="0"/>
          </a:p>
          <a:p>
            <a:r>
              <a:rPr lang="nb-NO" dirty="0"/>
              <a:t>Dep Commerce</a:t>
            </a:r>
          </a:p>
          <a:p>
            <a:r>
              <a:rPr lang="nb-NO" dirty="0" err="1"/>
              <a:t>Necessity</a:t>
            </a:r>
            <a:r>
              <a:rPr lang="nb-NO" dirty="0"/>
              <a:t> &amp; </a:t>
            </a:r>
            <a:r>
              <a:rPr lang="nb-NO" dirty="0" err="1"/>
              <a:t>prop</a:t>
            </a:r>
            <a:r>
              <a:rPr lang="nb-NO" dirty="0"/>
              <a:t> – gjelder alle personer, aktører – legitime og illegitime </a:t>
            </a:r>
            <a:r>
              <a:rPr lang="nb-NO" dirty="0" err="1"/>
              <a:t>intelligence</a:t>
            </a:r>
            <a:r>
              <a:rPr lang="nb-NO" dirty="0"/>
              <a:t> </a:t>
            </a:r>
            <a:r>
              <a:rPr lang="nb-NO" dirty="0" err="1"/>
              <a:t>objectives</a:t>
            </a:r>
            <a:r>
              <a:rPr lang="nb-NO" dirty="0"/>
              <a:t> – </a:t>
            </a:r>
            <a:r>
              <a:rPr lang="nb-NO" dirty="0" err="1"/>
              <a:t>targeted</a:t>
            </a:r>
            <a:r>
              <a:rPr lang="nb-NO" dirty="0"/>
              <a:t> vs. bulk</a:t>
            </a:r>
          </a:p>
          <a:p>
            <a:r>
              <a:rPr lang="nb-NO" dirty="0"/>
              <a:t>CLPO – DPRC – PCLOB – </a:t>
            </a:r>
            <a:r>
              <a:rPr lang="nb-NO" dirty="0" err="1"/>
              <a:t>standing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61043-8FC3-ED47-A2CA-CE6831D51DC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4415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Mangler definisjon av ‘agent’ – det står ikke noe sted at ‘agent’ kun kan behandle personopplysninger etter BAs dokumenterte instrukser.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Helautomatiserte avgjørelser er ikke regulert. Det holder ikke å si at det ‘sannsynligvis’ ikke vil tas slike avgjørelser i USA. Sektorlovgivningen i USA er dessuten fragmentarisk og mangelfull (f.eks. tror jeg ikke den dekker helautomatiserte avgjørelser i ansettelsesprosesser?).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Retten til å protestere er heller ikke regulert? Choice </a:t>
            </a:r>
            <a:r>
              <a:rPr lang="nb-NO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principle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opt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-ut mot nye formål er ikke helt det samme.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Usikker på om retten til sletting er god nok. Det mangler f.eks. sletting når samtykke trekkes tilbake? Sml. SCC-ene, som slår fast sletting når samtykke tilbaketrekkes.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Notice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principle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mangler f.eks. lagringstid, hvor dataene er samlet inn fra, informasjon om helautomatiserte avgjørelser (</a:t>
            </a:r>
            <a:r>
              <a:rPr lang="nb-NO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Principles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II 1).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Hva gjelder tidspunktet for å gi informasjon (</a:t>
            </a:r>
            <a:r>
              <a:rPr lang="nb-NO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Principles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II 1 b), ser det ut som at tidsfristen tar utgangspunkt i at den amerikanske organisasjonen direkte ber den registrerte oppgi informasjonen. Dette vil jo som regel ikke være tilfellet fordi de som oftest får informasjonen fra en BA eller DB i EØS. Dermed blir dette feil. Dessuten usikkert om en direkte innhenting vil utgjøre en ‘overføring’ etter </a:t>
            </a:r>
            <a:r>
              <a:rPr lang="nb-NO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Interplay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GL?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Prinsippet om informasjonssikkerhet (</a:t>
            </a:r>
            <a:r>
              <a:rPr lang="nb-NO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Principles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II 4) gjelder bare ved visse behandlingsaktiviteter. Burde gjelde ved ‘</a:t>
            </a:r>
            <a:r>
              <a:rPr lang="nb-NO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processing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’ generelt.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Dataminimering burde innebære å ikke behandle mer personopplysninger enn det som </a:t>
            </a:r>
            <a:r>
              <a:rPr lang="nb-NO" sz="1800" u="sng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nødvendig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, mens nå står det bare ‘relevant’, hvilket overhodet ikke er det samme (</a:t>
            </a:r>
            <a:r>
              <a:rPr lang="nb-NO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Principles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II 5 a).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Uklart hva som menes med at man bare trenger å rette i den grad det er nødvendig for formålet? (</a:t>
            </a:r>
            <a:r>
              <a:rPr lang="nb-NO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Principles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II 5 a) Dette virker som et stort smutthull, selv om ordlyden ved første øyekast kan likne litt på artikkel 5.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Lagringsbegrensningsprinsippet tar utgangpunkt i at man kan beholde personopplysninger så lenge de ‘serve’ a purpose (</a:t>
            </a:r>
            <a:r>
              <a:rPr lang="nb-NO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Principles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II 5 b). Det er overhodet ikke det samme som å bare beholde dem så lenge som </a:t>
            </a:r>
            <a:r>
              <a:rPr lang="nb-NO" sz="1800" u="sng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nødvendig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Veldig vagt unntak fra retten til innsyn (</a:t>
            </a:r>
            <a:r>
              <a:rPr lang="nb-NO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Principles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II 6). Jeg synes dette er alt for uklart og forretningsvennlig. Se også hvordan dette unntaket er formulert i Supplemental </a:t>
            </a:r>
            <a:r>
              <a:rPr lang="nb-NO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Principles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8 b ii.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Unntaket i Supplemental </a:t>
            </a:r>
            <a:r>
              <a:rPr lang="nb-NO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Principles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8 c i for kommersiell informasjon er også alt for vidt.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Virksomheter kan ta betalt for innsynsrett, </a:t>
            </a:r>
            <a:r>
              <a:rPr lang="nb-NO" sz="1800" u="sng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for eksempel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der det er </a:t>
            </a:r>
            <a:r>
              <a:rPr lang="nb-NO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manifestly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excessive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(eller </a:t>
            </a:r>
            <a:r>
              <a:rPr lang="nb-NO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unfounded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), men ordlyden åpner også for at man kan gjøre det i andre tilfeller. Det er helt uakseptabelt. Se Supplemental </a:t>
            </a:r>
            <a:r>
              <a:rPr lang="nb-NO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Principles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(</a:t>
            </a:r>
            <a:r>
              <a:rPr lang="nb-NO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Principles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8 f i-ii, </a:t>
            </a:r>
            <a:r>
              <a:rPr lang="nb-NO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fortalepkt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. 30)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Virksomheter kan også ta betalt for </a:t>
            </a:r>
            <a:r>
              <a:rPr lang="nb-NO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opt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-ut under Choice </a:t>
            </a:r>
            <a:r>
              <a:rPr lang="nb-NO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principle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. Se Supplemental </a:t>
            </a:r>
            <a:r>
              <a:rPr lang="nb-NO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Principles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12 a </a:t>
            </a:r>
            <a:r>
              <a:rPr lang="nb-NO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i.f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.: ‘</a:t>
            </a:r>
            <a:r>
              <a:rPr lang="nb-NO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affordable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’.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Unntaket i Supplemental </a:t>
            </a:r>
            <a:r>
              <a:rPr lang="nb-NO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Principles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8 er også problematisk.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Synes også </a:t>
            </a:r>
            <a:r>
              <a:rPr lang="nb-NO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onwards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transfers er problematisk – se Supplemental </a:t>
            </a:r>
            <a:r>
              <a:rPr lang="nb-NO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Principles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10. Ikke krav om kontrakt innad i konsern (10 b). Ikke </a:t>
            </a:r>
            <a:r>
              <a:rPr lang="nb-NO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redress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eller </a:t>
            </a:r>
            <a:r>
              <a:rPr lang="nb-NO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oversight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ved C-C transfers (10 c).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Unntakene i Supplemental </a:t>
            </a:r>
            <a:r>
              <a:rPr lang="nb-NO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Principles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15 er vage og problematiske.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Adekvansbeslutningen sier at de som bryter ordningen kan bli kastet ut/strøket fra lista over sertifiserte virksomheter. Det står imidlertid ingenting om hva som da skjer med personopplysninger som har blitt overført? Se for eksempel </a:t>
            </a:r>
            <a:r>
              <a:rPr lang="nb-NO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fortalepkt</a:t>
            </a: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. 71.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61043-8FC3-ED47-A2CA-CE6831D51DC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778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mal 1 - med il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14948" y="3680659"/>
            <a:ext cx="10971016" cy="1470025"/>
          </a:xfrm>
        </p:spPr>
        <p:txBody>
          <a:bodyPr/>
          <a:lstStyle>
            <a:lvl1pPr algn="l">
              <a:defRPr>
                <a:solidFill>
                  <a:srgbClr val="869F9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3264-4DE1-764E-981D-C5D87A45BB26}" type="datetime1">
              <a:t>08.09.2023</a:t>
            </a:fld>
            <a:endParaRPr lang="nb-NO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14948" y="5161547"/>
            <a:ext cx="10971017" cy="827505"/>
          </a:xfrm>
        </p:spPr>
        <p:txBody>
          <a:bodyPr/>
          <a:lstStyle>
            <a:lvl1pPr marL="0" indent="0" algn="l">
              <a:buNone/>
              <a:defRPr>
                <a:solidFill>
                  <a:srgbClr val="869F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B8F4E3A-FD01-994D-A253-4F294E8F52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14948" y="565311"/>
            <a:ext cx="10962103" cy="35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1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deler lys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0888234" y="280701"/>
            <a:ext cx="842591" cy="6334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6" name="Rektangel 5"/>
          <p:cNvSpPr/>
          <p:nvPr userDrawn="1"/>
        </p:nvSpPr>
        <p:spPr>
          <a:xfrm>
            <a:off x="609600" y="564776"/>
            <a:ext cx="10972800" cy="5715000"/>
          </a:xfrm>
          <a:prstGeom prst="rect">
            <a:avLst/>
          </a:prstGeom>
          <a:solidFill>
            <a:srgbClr val="A5C5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1225898" y="4421146"/>
            <a:ext cx="9813892" cy="94632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1225898" y="5026085"/>
            <a:ext cx="9813892" cy="0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95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deler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0888234" y="280701"/>
            <a:ext cx="842591" cy="6334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Rektangel 7"/>
          <p:cNvSpPr/>
          <p:nvPr userDrawn="1"/>
        </p:nvSpPr>
        <p:spPr>
          <a:xfrm>
            <a:off x="609600" y="564777"/>
            <a:ext cx="10972800" cy="5715000"/>
          </a:xfrm>
          <a:prstGeom prst="rect">
            <a:avLst/>
          </a:prstGeom>
          <a:solidFill>
            <a:srgbClr val="DB6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1225898" y="4421146"/>
            <a:ext cx="9813892" cy="94632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1225898" y="5026085"/>
            <a:ext cx="9813892" cy="0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66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deler mø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0888234" y="280701"/>
            <a:ext cx="842591" cy="6334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Rektangel 7"/>
          <p:cNvSpPr/>
          <p:nvPr userDrawn="1"/>
        </p:nvSpPr>
        <p:spPr>
          <a:xfrm>
            <a:off x="609600" y="564776"/>
            <a:ext cx="10972800" cy="5715000"/>
          </a:xfrm>
          <a:prstGeom prst="rect">
            <a:avLst/>
          </a:prstGeom>
          <a:solidFill>
            <a:srgbClr val="3B5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1225898" y="4421146"/>
            <a:ext cx="9813892" cy="94632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1225898" y="5026085"/>
            <a:ext cx="9813892" cy="0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617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4671896" y="6406743"/>
            <a:ext cx="2844800" cy="365125"/>
          </a:xfrm>
        </p:spPr>
        <p:txBody>
          <a:bodyPr/>
          <a:lstStyle/>
          <a:p>
            <a:fld id="{D9F8E5F8-CC6A-6749-966D-8F8E3810D649}" type="slidenum">
              <a:t>‹#›</a:t>
            </a:fld>
            <a:endParaRPr lang="nb-NO"/>
          </a:p>
        </p:txBody>
      </p:sp>
      <p:cxnSp>
        <p:nvCxnSpPr>
          <p:cNvPr id="3" name="Rett linje 2"/>
          <p:cNvCxnSpPr/>
          <p:nvPr userDrawn="1"/>
        </p:nvCxnSpPr>
        <p:spPr>
          <a:xfrm>
            <a:off x="5961275" y="6707369"/>
            <a:ext cx="266043" cy="0"/>
          </a:xfrm>
          <a:prstGeom prst="line">
            <a:avLst/>
          </a:prstGeom>
          <a:ln w="63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852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5742704" y="6403970"/>
            <a:ext cx="842591" cy="4540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7" name="Rektangel 6"/>
          <p:cNvSpPr/>
          <p:nvPr userDrawn="1"/>
        </p:nvSpPr>
        <p:spPr>
          <a:xfrm>
            <a:off x="10888234" y="280701"/>
            <a:ext cx="842591" cy="6334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326999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sempel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5742704" y="6403970"/>
            <a:ext cx="842591" cy="4540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7" name="Rektangel 6"/>
          <p:cNvSpPr/>
          <p:nvPr userDrawn="1"/>
        </p:nvSpPr>
        <p:spPr>
          <a:xfrm>
            <a:off x="10888234" y="280701"/>
            <a:ext cx="842591" cy="6334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3497236787"/>
              </p:ext>
            </p:extLst>
          </p:nvPr>
        </p:nvGraphicFramePr>
        <p:xfrm>
          <a:off x="2343920" y="1397000"/>
          <a:ext cx="8128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/>
          <p:cNvSpPr txBox="1"/>
          <p:nvPr userDrawn="1"/>
        </p:nvSpPr>
        <p:spPr>
          <a:xfrm>
            <a:off x="2633254" y="5730064"/>
            <a:ext cx="943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>
                <a:latin typeface="Arial"/>
                <a:cs typeface="Arial"/>
              </a:rPr>
              <a:t>Eksempel på digram.</a:t>
            </a:r>
          </a:p>
        </p:txBody>
      </p:sp>
    </p:spTree>
    <p:extLst>
      <p:ext uri="{BB962C8B-B14F-4D97-AF65-F5344CB8AC3E}">
        <p14:creationId xmlns:p14="http://schemas.microsoft.com/office/powerpoint/2010/main" val="392456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sempel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5742704" y="6403970"/>
            <a:ext cx="842591" cy="4540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7" name="Rektangel 6"/>
          <p:cNvSpPr/>
          <p:nvPr userDrawn="1"/>
        </p:nvSpPr>
        <p:spPr>
          <a:xfrm>
            <a:off x="10888234" y="280701"/>
            <a:ext cx="842591" cy="6334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graphicFrame>
        <p:nvGraphicFramePr>
          <p:cNvPr id="4" name="Tabell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81432049"/>
              </p:ext>
            </p:extLst>
          </p:nvPr>
        </p:nvGraphicFramePr>
        <p:xfrm>
          <a:off x="607896" y="551328"/>
          <a:ext cx="10974504" cy="5755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8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418">
                <a:tc>
                  <a:txBody>
                    <a:bodyPr/>
                    <a:lstStyle/>
                    <a:p>
                      <a:r>
                        <a:rPr lang="nb-NO" sz="2300" b="1">
                          <a:solidFill>
                            <a:srgbClr val="E86837"/>
                          </a:solidFill>
                          <a:latin typeface="Arial"/>
                          <a:cs typeface="Arial"/>
                        </a:rPr>
                        <a:t>Tekst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300" b="1">
                          <a:solidFill>
                            <a:srgbClr val="E86837"/>
                          </a:solidFill>
                          <a:latin typeface="Arial"/>
                          <a:cs typeface="Arial"/>
                        </a:rPr>
                        <a:t>Tekst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300" b="1">
                          <a:solidFill>
                            <a:srgbClr val="E86837"/>
                          </a:solidFill>
                          <a:latin typeface="Arial"/>
                          <a:cs typeface="Arial"/>
                        </a:rPr>
                        <a:t>Tekst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4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Her er eksempel</a:t>
                      </a:r>
                      <a:r>
                        <a:rPr lang="nb-NO" sz="1600" baseline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på bruk av tabell. </a:t>
                      </a:r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Denne</a:t>
                      </a:r>
                      <a:r>
                        <a:rPr lang="nb-NO" sz="1600" baseline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tabellen kan kopieres </a:t>
                      </a:r>
                      <a:r>
                        <a:rPr lang="nb-NO" sz="16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ut fra lysbilemalen.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aseline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Vis &gt; Hoved &gt; Lysbildemal</a:t>
                      </a:r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418"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418"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418"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418"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9418"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9418"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831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7595" y="3775302"/>
            <a:ext cx="1498600" cy="368300"/>
          </a:xfrm>
          <a:prstGeom prst="rect">
            <a:avLst/>
          </a:prstGeom>
        </p:spPr>
      </p:pic>
      <p:sp>
        <p:nvSpPr>
          <p:cNvPr id="3" name="TekstSylinder 2"/>
          <p:cNvSpPr txBox="1"/>
          <p:nvPr userDrawn="1"/>
        </p:nvSpPr>
        <p:spPr>
          <a:xfrm>
            <a:off x="4889502" y="4356263"/>
            <a:ext cx="4658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1200" b="0" i="0" u="none" strike="noStrike" kern="1200" baseline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postkasse@datatilsynet.no</a:t>
            </a:r>
            <a:endParaRPr lang="en-GB" sz="1200" b="0" i="0" u="none" strike="noStrike" kern="1200" baseline="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rtl="0"/>
            <a:r>
              <a:rPr lang="en-GB" sz="1200" b="0" i="0" u="none" strike="noStrike" kern="1200" baseline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Telefon</a:t>
            </a:r>
            <a:r>
              <a:rPr lang="en-GB" sz="1200" b="0" i="0" u="none" strike="noStrike" kern="1200" baseline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: +47 22 39 69 00 </a:t>
            </a:r>
          </a:p>
          <a:p>
            <a:pPr rtl="0"/>
            <a:endParaRPr lang="en-GB" sz="1200" b="1" i="0" u="none" strike="noStrike" kern="1200" baseline="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rtl="0"/>
            <a:r>
              <a:rPr lang="en-GB" sz="1200" b="1" i="0" u="none" strike="noStrike" kern="1200" baseline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datatilsynet.no</a:t>
            </a:r>
            <a:endParaRPr lang="en-GB" sz="1200" b="1" i="0" u="none" strike="noStrike" kern="1200" baseline="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rtl="0"/>
            <a:r>
              <a:rPr lang="en-GB" sz="1200" b="1" i="0" u="none" strike="noStrike" kern="1200" baseline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personvernbloggen.no</a:t>
            </a:r>
            <a:endParaRPr lang="nb-NO" sz="1200" b="1" baseline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Plassholder for tittel 1"/>
          <p:cNvSpPr>
            <a:spLocks noGrp="1"/>
          </p:cNvSpPr>
          <p:nvPr>
            <p:ph type="title"/>
          </p:nvPr>
        </p:nvSpPr>
        <p:spPr>
          <a:xfrm>
            <a:off x="609600" y="1977705"/>
            <a:ext cx="1095487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8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2" y="5470613"/>
            <a:ext cx="6042477" cy="42171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b-NO"/>
              <a:t>Klikk for å legge til egen twitter/ mail. </a:t>
            </a:r>
          </a:p>
          <a:p>
            <a:pPr lvl="0"/>
            <a:r>
              <a:rPr lang="nb-NO"/>
              <a:t>osv maks to linjer</a:t>
            </a:r>
          </a:p>
        </p:txBody>
      </p:sp>
    </p:spTree>
    <p:extLst>
      <p:ext uri="{BB962C8B-B14F-4D97-AF65-F5344CB8AC3E}">
        <p14:creationId xmlns:p14="http://schemas.microsoft.com/office/powerpoint/2010/main" val="236785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mal 2 - med il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14948" y="3680659"/>
            <a:ext cx="10971016" cy="1470025"/>
          </a:xfrm>
        </p:spPr>
        <p:txBody>
          <a:bodyPr/>
          <a:lstStyle>
            <a:lvl1pPr algn="l">
              <a:defRPr>
                <a:solidFill>
                  <a:srgbClr val="869F9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14948" y="5161547"/>
            <a:ext cx="10971017" cy="82750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869F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malen.</a:t>
            </a:r>
          </a:p>
          <a:p>
            <a:r>
              <a:rPr lang="nb-NO"/>
              <a:t>Klikk for å redigere undertittelstil i malen.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3264-4DE1-764E-981D-C5D87A45BB26}" type="datetime1">
              <a:t>08.09.2023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30B201E-9CE5-A94E-BC1D-F19A46418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14948" y="565311"/>
            <a:ext cx="10962103" cy="35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8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mal 1 - uten il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14948" y="3680659"/>
            <a:ext cx="10971016" cy="1470025"/>
          </a:xfrm>
        </p:spPr>
        <p:txBody>
          <a:bodyPr/>
          <a:lstStyle>
            <a:lvl1pPr algn="l">
              <a:defRPr>
                <a:solidFill>
                  <a:srgbClr val="869F9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14948" y="5161547"/>
            <a:ext cx="10971017" cy="827505"/>
          </a:xfrm>
        </p:spPr>
        <p:txBody>
          <a:bodyPr/>
          <a:lstStyle>
            <a:lvl1pPr marL="0" indent="0" algn="l">
              <a:buNone/>
              <a:defRPr>
                <a:solidFill>
                  <a:srgbClr val="869F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3264-4DE1-764E-981D-C5D87A45BB26}" type="datetime1">
              <a:t>08.09.2023</a:t>
            </a:fld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>
            <a:off x="609600" y="564776"/>
            <a:ext cx="10972800" cy="3592804"/>
          </a:xfrm>
          <a:prstGeom prst="rect">
            <a:avLst/>
          </a:prstGeom>
          <a:solidFill>
            <a:srgbClr val="A5C5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1" hasCustomPrompt="1"/>
          </p:nvPr>
        </p:nvSpPr>
        <p:spPr>
          <a:xfrm>
            <a:off x="3915950" y="1981478"/>
            <a:ext cx="4316028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419236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mal 2 - uten il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14948" y="3680659"/>
            <a:ext cx="10971016" cy="1470025"/>
          </a:xfrm>
        </p:spPr>
        <p:txBody>
          <a:bodyPr/>
          <a:lstStyle>
            <a:lvl1pPr algn="l">
              <a:defRPr>
                <a:solidFill>
                  <a:srgbClr val="869F9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3264-4DE1-764E-981D-C5D87A45BB26}" type="datetime1">
              <a:t>08.09.2023</a:t>
            </a:fld>
            <a:endParaRPr lang="nb-NO"/>
          </a:p>
        </p:txBody>
      </p:sp>
      <p:sp>
        <p:nvSpPr>
          <p:cNvPr id="8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14948" y="5161547"/>
            <a:ext cx="10971017" cy="82750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869F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malen.</a:t>
            </a:r>
          </a:p>
          <a:p>
            <a:r>
              <a:rPr lang="nb-NO"/>
              <a:t>Klikk for å redigere undertittelstil i malen.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609600" y="564776"/>
            <a:ext cx="10972800" cy="3592804"/>
          </a:xfrm>
          <a:prstGeom prst="rect">
            <a:avLst/>
          </a:prstGeom>
          <a:solidFill>
            <a:srgbClr val="A5C5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2" name="Plassholder for bilde 9"/>
          <p:cNvSpPr>
            <a:spLocks noGrp="1"/>
          </p:cNvSpPr>
          <p:nvPr>
            <p:ph type="pic" sz="quarter" idx="11" hasCustomPrompt="1"/>
          </p:nvPr>
        </p:nvSpPr>
        <p:spPr>
          <a:xfrm>
            <a:off x="3915950" y="1981478"/>
            <a:ext cx="4316028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214551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4671896" y="6406743"/>
            <a:ext cx="2844800" cy="365125"/>
          </a:xfrm>
        </p:spPr>
        <p:txBody>
          <a:bodyPr/>
          <a:lstStyle/>
          <a:p>
            <a:fld id="{D9F8E5F8-CC6A-6749-966D-8F8E3810D649}" type="slidenum"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609600" y="421902"/>
            <a:ext cx="10972800" cy="94632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609600" y="1036892"/>
            <a:ext cx="10972800" cy="0"/>
          </a:xfrm>
          <a:prstGeom prst="line">
            <a:avLst/>
          </a:prstGeom>
          <a:ln w="57150" cmpd="sng">
            <a:solidFill>
              <a:srgbClr val="869F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373169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373169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5961275" y="6707369"/>
            <a:ext cx="266043" cy="0"/>
          </a:xfrm>
          <a:prstGeom prst="line">
            <a:avLst/>
          </a:prstGeom>
          <a:ln w="63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5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421902"/>
            <a:ext cx="10972800" cy="94632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374350"/>
            <a:ext cx="10972800" cy="461068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671896" y="6406743"/>
            <a:ext cx="2844800" cy="365125"/>
          </a:xfrm>
        </p:spPr>
        <p:txBody>
          <a:bodyPr/>
          <a:lstStyle/>
          <a:p>
            <a:fld id="{D9F8E5F8-CC6A-6749-966D-8F8E3810D649}" type="slidenum">
              <a:t>‹#›</a:t>
            </a:fld>
            <a:endParaRPr lang="nb-NO"/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609600" y="1036892"/>
            <a:ext cx="10972800" cy="0"/>
          </a:xfrm>
          <a:prstGeom prst="line">
            <a:avLst/>
          </a:prstGeom>
          <a:ln w="57150" cmpd="sng">
            <a:solidFill>
              <a:srgbClr val="869F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 userDrawn="1"/>
        </p:nvCxnSpPr>
        <p:spPr>
          <a:xfrm>
            <a:off x="5961275" y="6707369"/>
            <a:ext cx="266043" cy="0"/>
          </a:xfrm>
          <a:prstGeom prst="line">
            <a:avLst/>
          </a:prstGeom>
          <a:ln w="63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38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4671896" y="6406743"/>
            <a:ext cx="2844800" cy="365125"/>
          </a:xfrm>
        </p:spPr>
        <p:txBody>
          <a:bodyPr/>
          <a:lstStyle/>
          <a:p>
            <a:fld id="{D9F8E5F8-CC6A-6749-966D-8F8E3810D649}" type="slidenum">
              <a:t>‹#›</a:t>
            </a:fld>
            <a:endParaRPr lang="nb-NO"/>
          </a:p>
        </p:txBody>
      </p:sp>
      <p:sp>
        <p:nvSpPr>
          <p:cNvPr id="10" name="Plassholder for tittel 17"/>
          <p:cNvSpPr>
            <a:spLocks noGrp="1"/>
          </p:cNvSpPr>
          <p:nvPr>
            <p:ph type="title"/>
          </p:nvPr>
        </p:nvSpPr>
        <p:spPr>
          <a:xfrm>
            <a:off x="609600" y="421902"/>
            <a:ext cx="10972800" cy="61500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609600" y="1036892"/>
            <a:ext cx="10972800" cy="0"/>
          </a:xfrm>
          <a:prstGeom prst="line">
            <a:avLst/>
          </a:prstGeom>
          <a:ln w="57150" cmpd="sng">
            <a:solidFill>
              <a:srgbClr val="869F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2"/>
          <p:cNvSpPr>
            <a:spLocks noGrp="1"/>
          </p:cNvSpPr>
          <p:nvPr>
            <p:ph type="body" idx="1"/>
          </p:nvPr>
        </p:nvSpPr>
        <p:spPr>
          <a:xfrm>
            <a:off x="609601" y="1368013"/>
            <a:ext cx="5290329" cy="911308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innhold 3"/>
          <p:cNvSpPr>
            <a:spLocks noGrp="1"/>
          </p:cNvSpPr>
          <p:nvPr>
            <p:ph sz="half" idx="2"/>
          </p:nvPr>
        </p:nvSpPr>
        <p:spPr>
          <a:xfrm>
            <a:off x="609601" y="2279321"/>
            <a:ext cx="5290329" cy="367974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318808" y="1368013"/>
            <a:ext cx="5263593" cy="911309"/>
          </a:xfrm>
          <a:solidFill>
            <a:srgbClr val="A5C5B1"/>
          </a:solidFill>
        </p:spPr>
        <p:txBody>
          <a:bodyPr lIns="216000" rIns="216000" anchor="ctr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4"/>
          </p:nvPr>
        </p:nvSpPr>
        <p:spPr>
          <a:xfrm>
            <a:off x="6318808" y="2279322"/>
            <a:ext cx="5263593" cy="3679741"/>
          </a:xfrm>
          <a:solidFill>
            <a:srgbClr val="A5C5B1"/>
          </a:solidFill>
        </p:spPr>
        <p:txBody>
          <a:bodyPr lIns="216000" rIns="21600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12" name="Rett linje 11"/>
          <p:cNvCxnSpPr/>
          <p:nvPr userDrawn="1"/>
        </p:nvCxnSpPr>
        <p:spPr>
          <a:xfrm>
            <a:off x="5961275" y="6707369"/>
            <a:ext cx="266043" cy="0"/>
          </a:xfrm>
          <a:prstGeom prst="line">
            <a:avLst/>
          </a:prstGeom>
          <a:ln w="63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66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4671896" y="6406743"/>
            <a:ext cx="2844800" cy="365125"/>
          </a:xfrm>
        </p:spPr>
        <p:txBody>
          <a:bodyPr/>
          <a:lstStyle/>
          <a:p>
            <a:fld id="{D9F8E5F8-CC6A-6749-966D-8F8E3810D649}" type="slidenum">
              <a:t>‹#›</a:t>
            </a:fld>
            <a:endParaRPr lang="nb-NO"/>
          </a:p>
        </p:txBody>
      </p:sp>
      <p:sp>
        <p:nvSpPr>
          <p:cNvPr id="10" name="Plassholder for tittel 17"/>
          <p:cNvSpPr>
            <a:spLocks noGrp="1"/>
          </p:cNvSpPr>
          <p:nvPr>
            <p:ph type="title"/>
          </p:nvPr>
        </p:nvSpPr>
        <p:spPr>
          <a:xfrm>
            <a:off x="609600" y="421902"/>
            <a:ext cx="10972800" cy="61500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609600" y="1036892"/>
            <a:ext cx="10972800" cy="0"/>
          </a:xfrm>
          <a:prstGeom prst="line">
            <a:avLst/>
          </a:prstGeom>
          <a:ln w="57150" cmpd="sng">
            <a:solidFill>
              <a:srgbClr val="869F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2"/>
          <p:cNvSpPr>
            <a:spLocks noGrp="1"/>
          </p:cNvSpPr>
          <p:nvPr>
            <p:ph type="body" idx="1"/>
          </p:nvPr>
        </p:nvSpPr>
        <p:spPr>
          <a:xfrm>
            <a:off x="609601" y="1368013"/>
            <a:ext cx="5272505" cy="911308"/>
          </a:xfrm>
          <a:solidFill>
            <a:srgbClr val="A5C5B1"/>
          </a:solidFill>
          <a:ln>
            <a:noFill/>
          </a:ln>
        </p:spPr>
        <p:txBody>
          <a:bodyPr lIns="216000" rIns="216000" anchor="ctr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innhold 3"/>
          <p:cNvSpPr>
            <a:spLocks noGrp="1"/>
          </p:cNvSpPr>
          <p:nvPr>
            <p:ph sz="half" idx="2"/>
          </p:nvPr>
        </p:nvSpPr>
        <p:spPr>
          <a:xfrm>
            <a:off x="609601" y="2279321"/>
            <a:ext cx="5272505" cy="3679742"/>
          </a:xfrm>
          <a:solidFill>
            <a:srgbClr val="A5C5B1"/>
          </a:solidFill>
          <a:ln>
            <a:noFill/>
          </a:ln>
        </p:spPr>
        <p:txBody>
          <a:bodyPr lIns="216000" rIns="21600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3"/>
          </p:nvPr>
        </p:nvSpPr>
        <p:spPr>
          <a:xfrm>
            <a:off x="6309896" y="1368013"/>
            <a:ext cx="5272505" cy="911308"/>
          </a:xfrm>
          <a:solidFill>
            <a:srgbClr val="A5C5B1"/>
          </a:solidFill>
          <a:ln>
            <a:noFill/>
          </a:ln>
        </p:spPr>
        <p:txBody>
          <a:bodyPr lIns="216000" rIns="216000" anchor="ctr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innhold 3"/>
          <p:cNvSpPr>
            <a:spLocks noGrp="1"/>
          </p:cNvSpPr>
          <p:nvPr>
            <p:ph sz="half" idx="14"/>
          </p:nvPr>
        </p:nvSpPr>
        <p:spPr>
          <a:xfrm>
            <a:off x="6309896" y="2279321"/>
            <a:ext cx="5272505" cy="3679742"/>
          </a:xfrm>
          <a:solidFill>
            <a:srgbClr val="A5C5B1"/>
          </a:solidFill>
          <a:ln>
            <a:noFill/>
          </a:ln>
        </p:spPr>
        <p:txBody>
          <a:bodyPr lIns="216000" rIns="21600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15" name="Rett linje 14"/>
          <p:cNvCxnSpPr/>
          <p:nvPr userDrawn="1"/>
        </p:nvCxnSpPr>
        <p:spPr>
          <a:xfrm>
            <a:off x="5961275" y="6707369"/>
            <a:ext cx="266043" cy="0"/>
          </a:xfrm>
          <a:prstGeom prst="line">
            <a:avLst/>
          </a:prstGeom>
          <a:ln w="63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54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deler med illustr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0888234" y="280701"/>
            <a:ext cx="842591" cy="6334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Rektangel 7"/>
          <p:cNvSpPr/>
          <p:nvPr userDrawn="1"/>
        </p:nvSpPr>
        <p:spPr>
          <a:xfrm>
            <a:off x="609600" y="564776"/>
            <a:ext cx="10972800" cy="5715000"/>
          </a:xfrm>
          <a:prstGeom prst="rect">
            <a:avLst/>
          </a:prstGeom>
          <a:solidFill>
            <a:srgbClr val="A5C5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1225898" y="4421146"/>
            <a:ext cx="9813892" cy="94632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1225898" y="5026085"/>
            <a:ext cx="9813892" cy="0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60" y="1473597"/>
            <a:ext cx="4035552" cy="23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7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4017225"/>
            <a:ext cx="10972800" cy="1143000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5160225"/>
            <a:ext cx="10972800" cy="51142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pPr lvl="0"/>
            <a:r>
              <a:rPr lang="nb-NO"/>
              <a:t>Klikk for å redigere tekststiler i maler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02359"/>
            <a:ext cx="284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62C93080-3444-2240-ABB2-C588EA5130AD}" type="datetime1">
              <a:t>08.09.2023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83800" y="6095674"/>
            <a:ext cx="1498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4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61" r:id="rId3"/>
    <p:sldLayoutId id="2147483684" r:id="rId4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869F9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800" kern="1200">
          <a:solidFill>
            <a:srgbClr val="869F9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373363"/>
            <a:ext cx="10972800" cy="461068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671896" y="6406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D9F8E5F8-CC6A-6749-966D-8F8E3810D649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18" name="Plassholder for tittel 17"/>
          <p:cNvSpPr>
            <a:spLocks noGrp="1"/>
          </p:cNvSpPr>
          <p:nvPr>
            <p:ph type="title"/>
          </p:nvPr>
        </p:nvSpPr>
        <p:spPr>
          <a:xfrm>
            <a:off x="609600" y="421902"/>
            <a:ext cx="10972800" cy="61500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28" name="Bilde 2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154584" y="403494"/>
            <a:ext cx="4318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5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5" r:id="rId3"/>
    <p:sldLayoutId id="2147483676" r:id="rId4"/>
    <p:sldLayoutId id="2147483685" r:id="rId5"/>
    <p:sldLayoutId id="2147483688" r:id="rId6"/>
    <p:sldLayoutId id="2147483686" r:id="rId7"/>
    <p:sldLayoutId id="2147483687" r:id="rId8"/>
    <p:sldLayoutId id="2147483677" r:id="rId9"/>
    <p:sldLayoutId id="2147483678" r:id="rId10"/>
    <p:sldLayoutId id="2147483679" r:id="rId11"/>
    <p:sldLayoutId id="2147483680" r:id="rId12"/>
  </p:sldLayoutIdLst>
  <p:hf hdr="0" ftr="0"/>
  <p:txStyles>
    <p:titleStyle>
      <a:lvl1pPr marL="0" marR="0" indent="0" algn="l" defTabSz="457200" rtl="0" eaLnBrk="1" fontAlgn="t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800" b="1" kern="1200">
          <a:solidFill>
            <a:srgbClr val="869F9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609600" y="564777"/>
            <a:ext cx="10972800" cy="5715000"/>
          </a:xfrm>
          <a:prstGeom prst="rect">
            <a:avLst/>
          </a:prstGeom>
          <a:solidFill>
            <a:srgbClr val="A5C5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9458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86669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5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5.svg"/><Relationship Id="rId4" Type="http://schemas.openxmlformats.org/officeDocument/2006/relationships/image" Target="../media/image21.sv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602974" y="563217"/>
            <a:ext cx="10979426" cy="5718313"/>
          </a:xfrm>
          <a:prstGeom prst="rect">
            <a:avLst/>
          </a:prstGeom>
          <a:gradFill flip="none" rotWithShape="1">
            <a:gsLst>
              <a:gs pos="34000">
                <a:srgbClr val="CC99FF">
                  <a:lumMod val="77000"/>
                  <a:lumOff val="23000"/>
                </a:srgbClr>
              </a:gs>
              <a:gs pos="0">
                <a:srgbClr val="69AAD4"/>
              </a:gs>
              <a:gs pos="100000">
                <a:srgbClr val="FFC000"/>
              </a:gs>
              <a:gs pos="66000">
                <a:srgbClr val="FF99C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139760" y="4419600"/>
            <a:ext cx="9988202" cy="111927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1200">
                <a:solidFill>
                  <a:srgbClr val="869F9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dirty="0">
                <a:solidFill>
                  <a:schemeClr val="bg1"/>
                </a:solidFill>
              </a:rPr>
              <a:t>Nye regler om overføring av personopplysninger til USA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nb-NO" sz="2000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Tobias Judin	| seksjonssjef</a:t>
            </a:r>
            <a:br>
              <a:rPr lang="nb-NO" dirty="0">
                <a:solidFill>
                  <a:schemeClr val="bg1"/>
                </a:solidFill>
              </a:rPr>
            </a:b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876" y="5701940"/>
            <a:ext cx="1302914" cy="329405"/>
          </a:xfrm>
          <a:prstGeom prst="rect">
            <a:avLst/>
          </a:prstGeom>
        </p:spPr>
      </p:pic>
      <p:cxnSp>
        <p:nvCxnSpPr>
          <p:cNvPr id="8" name="Rett linje 7"/>
          <p:cNvCxnSpPr/>
          <p:nvPr/>
        </p:nvCxnSpPr>
        <p:spPr>
          <a:xfrm>
            <a:off x="1225828" y="5029199"/>
            <a:ext cx="9826487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524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1B7B8A90-E568-4CBF-BBF8-5815FB501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E5F8-CC6A-6749-966D-8F8E3810D649}" type="slidenum">
              <a:rPr lang="nb-NO" smtClean="0"/>
              <a:t>10</a:t>
            </a:fld>
            <a:endParaRPr lang="nb-NO" dirty="0"/>
          </a:p>
        </p:txBody>
      </p:sp>
      <p:pic>
        <p:nvPicPr>
          <p:cNvPr id="7" name="Grafikk 6" descr="Klubbe med heldekkende fyll">
            <a:extLst>
              <a:ext uri="{FF2B5EF4-FFF2-40B4-BE49-F238E27FC236}">
                <a16:creationId xmlns:a16="http://schemas.microsoft.com/office/drawing/2014/main" id="{275E36A9-BEED-4658-834A-640224861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7893" y="4205916"/>
            <a:ext cx="914400" cy="914400"/>
          </a:xfrm>
          <a:prstGeom prst="rect">
            <a:avLst/>
          </a:prstGeom>
        </p:spPr>
      </p:pic>
      <p:pic>
        <p:nvPicPr>
          <p:cNvPr id="9" name="Grafikk 8" descr="Justitias vekt med heldekkende fyll">
            <a:extLst>
              <a:ext uri="{FF2B5EF4-FFF2-40B4-BE49-F238E27FC236}">
                <a16:creationId xmlns:a16="http://schemas.microsoft.com/office/drawing/2014/main" id="{AF948274-34C7-41DC-8D4A-62F9822FC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85810" y="4205916"/>
            <a:ext cx="914400" cy="9144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BFFF4DB-626C-4542-A78C-C8367FF0C33D}"/>
              </a:ext>
            </a:extLst>
          </p:cNvPr>
          <p:cNvSpPr/>
          <p:nvPr/>
        </p:nvSpPr>
        <p:spPr>
          <a:xfrm>
            <a:off x="1200148" y="1708104"/>
            <a:ext cx="714375" cy="693737"/>
          </a:xfrm>
          <a:prstGeom prst="ellipse">
            <a:avLst/>
          </a:prstGeom>
          <a:solidFill>
            <a:srgbClr val="FFA7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1.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9946132-15CC-42EF-BB32-EC2632248592}"/>
              </a:ext>
            </a:extLst>
          </p:cNvPr>
          <p:cNvSpPr/>
          <p:nvPr/>
        </p:nvSpPr>
        <p:spPr>
          <a:xfrm>
            <a:off x="1200149" y="2965405"/>
            <a:ext cx="714374" cy="693737"/>
          </a:xfrm>
          <a:prstGeom prst="ellipse">
            <a:avLst/>
          </a:prstGeom>
          <a:solidFill>
            <a:srgbClr val="FFA7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2.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60D3E9B-3875-460A-B904-E6CB0B4C9B6F}"/>
              </a:ext>
            </a:extLst>
          </p:cNvPr>
          <p:cNvSpPr txBox="1"/>
          <p:nvPr/>
        </p:nvSpPr>
        <p:spPr>
          <a:xfrm>
            <a:off x="1914523" y="1728742"/>
            <a:ext cx="571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FFA7A7"/>
                </a:solidFill>
              </a:rPr>
              <a:t>Selvsertifiseringsmekanisme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D5F9C6E-27E8-434C-90F8-64617B11AFE5}"/>
              </a:ext>
            </a:extLst>
          </p:cNvPr>
          <p:cNvSpPr txBox="1"/>
          <p:nvPr/>
        </p:nvSpPr>
        <p:spPr>
          <a:xfrm>
            <a:off x="1914522" y="3019885"/>
            <a:ext cx="1000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FFA7A7"/>
                </a:solidFill>
              </a:rPr>
              <a:t>Executive Order 14086 + </a:t>
            </a:r>
            <a:r>
              <a:rPr lang="en-US" sz="3200" dirty="0">
                <a:solidFill>
                  <a:srgbClr val="FFA7A7"/>
                </a:solidFill>
              </a:rPr>
              <a:t>Data Protection Review Court Reg.</a:t>
            </a:r>
            <a:endParaRPr lang="nb-NO" sz="3200" dirty="0">
              <a:solidFill>
                <a:srgbClr val="FFA7A7"/>
              </a:solidFill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75442AC-55F4-463B-8F3B-FF528733B7A5}"/>
              </a:ext>
            </a:extLst>
          </p:cNvPr>
          <p:cNvSpPr txBox="1"/>
          <p:nvPr/>
        </p:nvSpPr>
        <p:spPr>
          <a:xfrm>
            <a:off x="2875448" y="3878286"/>
            <a:ext cx="1106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600" dirty="0">
                <a:solidFill>
                  <a:srgbClr val="38B7AA"/>
                </a:solidFill>
              </a:rPr>
              <a:t>≈</a:t>
            </a:r>
            <a:endParaRPr lang="nb-NO" sz="4400" dirty="0">
              <a:solidFill>
                <a:srgbClr val="38B7AA"/>
              </a:solidFill>
            </a:endParaRPr>
          </a:p>
        </p:txBody>
      </p:sp>
      <p:pic>
        <p:nvPicPr>
          <p:cNvPr id="4" name="Grafikk 3" descr="Målgruppe med heldekkende fyll">
            <a:extLst>
              <a:ext uri="{FF2B5EF4-FFF2-40B4-BE49-F238E27FC236}">
                <a16:creationId xmlns:a16="http://schemas.microsoft.com/office/drawing/2014/main" id="{E1D3E683-28AC-4AFB-8F45-04FA0B2BE9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42546" y="4242059"/>
            <a:ext cx="914400" cy="914400"/>
          </a:xfrm>
          <a:prstGeom prst="rect">
            <a:avLst/>
          </a:prstGeom>
        </p:spPr>
      </p:pic>
      <p:pic>
        <p:nvPicPr>
          <p:cNvPr id="14" name="Grafikk 13" descr="Sjekkliste med heldekkende fyll">
            <a:extLst>
              <a:ext uri="{FF2B5EF4-FFF2-40B4-BE49-F238E27FC236}">
                <a16:creationId xmlns:a16="http://schemas.microsoft.com/office/drawing/2014/main" id="{7DB720DE-966F-4401-87E3-99451DA0E9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64629" y="4242059"/>
            <a:ext cx="914400" cy="914400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6AA593ED-BFE1-4857-85E3-BDAA0BFC0B55}"/>
              </a:ext>
            </a:extLst>
          </p:cNvPr>
          <p:cNvSpPr/>
          <p:nvPr/>
        </p:nvSpPr>
        <p:spPr>
          <a:xfrm rot="2776232">
            <a:off x="955946" y="1838560"/>
            <a:ext cx="1917148" cy="12157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>
                <a:gd name="adj" fmla="val 8735146"/>
              </a:avLst>
            </a:prstTxWarp>
            <a:spAutoFit/>
          </a:bodyPr>
          <a:lstStyle/>
          <a:p>
            <a:pPr algn="ctr"/>
            <a:r>
              <a:rPr lang="nb-NO" sz="2000" b="1" cap="none" spc="0" dirty="0">
                <a:ln w="22225">
                  <a:noFill/>
                  <a:prstDash val="solid"/>
                </a:ln>
                <a:solidFill>
                  <a:srgbClr val="FFA7A7"/>
                </a:solidFill>
                <a:effectLst/>
              </a:rPr>
              <a:t>Kommersiell del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A0AFDD7F-2707-40B0-88F9-E6FF6DD671BA}"/>
              </a:ext>
            </a:extLst>
          </p:cNvPr>
          <p:cNvSpPr/>
          <p:nvPr/>
        </p:nvSpPr>
        <p:spPr>
          <a:xfrm rot="2776232">
            <a:off x="952440" y="3092147"/>
            <a:ext cx="1917148" cy="12157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>
                <a:gd name="adj" fmla="val 8735146"/>
              </a:avLst>
            </a:prstTxWarp>
            <a:spAutoFit/>
          </a:bodyPr>
          <a:lstStyle/>
          <a:p>
            <a:pPr algn="ctr"/>
            <a:r>
              <a:rPr lang="nb-NO" sz="2000" b="1" cap="none" spc="0" dirty="0">
                <a:ln w="22225">
                  <a:noFill/>
                  <a:prstDash val="solid"/>
                </a:ln>
                <a:solidFill>
                  <a:srgbClr val="FFA7A7"/>
                </a:solidFill>
                <a:effectLst/>
              </a:rPr>
              <a:t>Overvåkningsdel</a:t>
            </a:r>
          </a:p>
        </p:txBody>
      </p:sp>
    </p:spTree>
    <p:extLst>
      <p:ext uri="{BB962C8B-B14F-4D97-AF65-F5344CB8AC3E}">
        <p14:creationId xmlns:p14="http://schemas.microsoft.com/office/powerpoint/2010/main" val="42228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B9DBE243-53B6-4C9A-8199-A24ED74B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E5F8-CC6A-6749-966D-8F8E3810D649}" type="slidenum">
              <a:rPr lang="nb-NO" smtClean="0"/>
              <a:t>11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B648806-E753-460A-A95B-D25108508DAC}"/>
              </a:ext>
            </a:extLst>
          </p:cNvPr>
          <p:cNvSpPr txBox="1"/>
          <p:nvPr/>
        </p:nvSpPr>
        <p:spPr>
          <a:xfrm>
            <a:off x="5255653" y="3136612"/>
            <a:ext cx="6160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38B7AA"/>
                </a:solidFill>
              </a:rPr>
              <a:t>Hva med TIA?</a:t>
            </a:r>
          </a:p>
        </p:txBody>
      </p:sp>
      <p:pic>
        <p:nvPicPr>
          <p:cNvPr id="4" name="Grafikk 3" descr="Hjelp med heldekkende fyll">
            <a:extLst>
              <a:ext uri="{FF2B5EF4-FFF2-40B4-BE49-F238E27FC236}">
                <a16:creationId xmlns:a16="http://schemas.microsoft.com/office/drawing/2014/main" id="{280EB617-4FB2-49F2-B1E0-947055AC8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8638" y="29717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72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B9DBE243-53B6-4C9A-8199-A24ED74B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E5F8-CC6A-6749-966D-8F8E3810D649}" type="slidenum">
              <a:rPr lang="nb-NO" smtClean="0"/>
              <a:t>12</a:t>
            </a:fld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C36124F-1D00-417E-85AF-6A12E0E72D54}"/>
              </a:ext>
            </a:extLst>
          </p:cNvPr>
          <p:cNvSpPr txBox="1"/>
          <p:nvPr/>
        </p:nvSpPr>
        <p:spPr>
          <a:xfrm>
            <a:off x="1914525" y="3742514"/>
            <a:ext cx="43672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b="1" kern="1200" dirty="0">
                <a:solidFill>
                  <a:srgbClr val="FF99CC"/>
                </a:solidFill>
              </a:rPr>
              <a:t>Hva vil EU-domstolen si?</a:t>
            </a:r>
            <a:br>
              <a:rPr lang="nb-NO" sz="4800" b="1" kern="1200" dirty="0">
                <a:solidFill>
                  <a:srgbClr val="FF99CC"/>
                </a:solidFill>
              </a:rPr>
            </a:br>
            <a:r>
              <a:rPr lang="nb-NO" sz="4800" b="1" kern="1200" dirty="0"/>
              <a:t>🤔</a:t>
            </a:r>
            <a:endParaRPr lang="nb-NO" sz="4800" b="1" kern="1200" dirty="0">
              <a:solidFill>
                <a:srgbClr val="FF99CC"/>
              </a:solidFill>
            </a:endParaRPr>
          </a:p>
          <a:p>
            <a:pPr algn="ctr"/>
            <a:endParaRPr lang="nb-NO" sz="4800" b="1" dirty="0">
              <a:solidFill>
                <a:srgbClr val="FF99CC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8FD81F-BFD6-4C2B-8EFD-F41E0EB79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66" y="1859423"/>
            <a:ext cx="4509336" cy="332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B721B4BE-29D0-48FF-8A64-B7AE1140B9E6}"/>
              </a:ext>
            </a:extLst>
          </p:cNvPr>
          <p:cNvSpPr txBox="1"/>
          <p:nvPr/>
        </p:nvSpPr>
        <p:spPr>
          <a:xfrm>
            <a:off x="523188" y="838772"/>
            <a:ext cx="642053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600" dirty="0">
                <a:solidFill>
                  <a:srgbClr val="38B7AA"/>
                </a:solidFill>
              </a:rPr>
              <a:t>noyb/Max Schrems: Ikke tilstrekkelig</a:t>
            </a:r>
            <a:endParaRPr lang="nb-NO" sz="2600" dirty="0">
              <a:solidFill>
                <a:srgbClr val="FFC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>
              <a:solidFill>
                <a:srgbClr val="38B7AA"/>
              </a:solidFill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rgbClr val="38B7AA"/>
                </a:solidFill>
              </a:rPr>
              <a:t>Proporsjonalitet og nødvendighet bare på papiret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rgbClr val="38B7AA"/>
                </a:solidFill>
              </a:rPr>
              <a:t>Ikke en domstol, og gir bare standardsvar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rgbClr val="38B7AA"/>
                </a:solidFill>
              </a:rPr>
              <a:t>Kommersiell del når ikke opp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>
              <a:solidFill>
                <a:srgbClr val="38B7AA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400" dirty="0">
              <a:solidFill>
                <a:srgbClr val="38B7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23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E5F8-CC6A-6749-966D-8F8E3810D649}" type="slidenum">
              <a:rPr lang="nb-NO" smtClean="0"/>
              <a:t>13</a:t>
            </a:fld>
            <a:endParaRPr lang="nb-NO"/>
          </a:p>
        </p:txBody>
      </p:sp>
      <p:pic>
        <p:nvPicPr>
          <p:cNvPr id="1028" name="Picture 4" descr="Heavy Breathing Cat Meme | ER DET NOEN SPØRSMÅL, ELLER ER ALT NÅ KRYSTALLKLART? | image tagged in memes,heavy breathing cat | made w/ Imgflip meme maker">
            <a:extLst>
              <a:ext uri="{FF2B5EF4-FFF2-40B4-BE49-F238E27FC236}">
                <a16:creationId xmlns:a16="http://schemas.microsoft.com/office/drawing/2014/main" id="{5D3C18AC-32AA-4FCB-A840-C055F3FC3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143000"/>
            <a:ext cx="4953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116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602974" y="563217"/>
            <a:ext cx="10979426" cy="5718313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Overføringer av personopplysninger ut av EØS</a:t>
            </a:r>
          </a:p>
        </p:txBody>
      </p:sp>
      <p:cxnSp>
        <p:nvCxnSpPr>
          <p:cNvPr id="6" name="Rett linje 5"/>
          <p:cNvCxnSpPr/>
          <p:nvPr/>
        </p:nvCxnSpPr>
        <p:spPr>
          <a:xfrm>
            <a:off x="1225898" y="5029200"/>
            <a:ext cx="9813892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41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62BA80D-A613-4766-B5F1-F519F0AB9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duotone>
              <a:prstClr val="black"/>
              <a:srgbClr val="CC99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73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C30466F8-B48A-4215-BB8D-7FB749AA009D}"/>
              </a:ext>
            </a:extLst>
          </p:cNvPr>
          <p:cNvSpPr>
            <a:spLocks noGrp="1"/>
          </p:cNvSpPr>
          <p:nvPr/>
        </p:nvSpPr>
        <p:spPr>
          <a:xfrm>
            <a:off x="6510337" y="1137948"/>
            <a:ext cx="4964113" cy="250536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base">
              <a:buFont typeface="+mj-lt"/>
              <a:buAutoNum type="arabicPeriod"/>
            </a:pPr>
            <a:r>
              <a:rPr lang="nb-NO" sz="3200" dirty="0">
                <a:solidFill>
                  <a:srgbClr val="FF99CC"/>
                </a:solidFill>
                <a:latin typeface="+mj-lt"/>
                <a:cs typeface="Arial" panose="020B0604020202020204" pitchFamily="34" charset="0"/>
              </a:rPr>
              <a:t>A sin behandling er underlagt GDPR</a:t>
            </a:r>
          </a:p>
          <a:p>
            <a:pPr marL="457200" indent="-457200" fontAlgn="base">
              <a:buFont typeface="+mj-lt"/>
              <a:buAutoNum type="arabicPeriod"/>
            </a:pPr>
            <a:endParaRPr lang="nb-NO" sz="3200" dirty="0">
              <a:solidFill>
                <a:srgbClr val="FF99CC"/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nb-NO" sz="3200" dirty="0">
                <a:solidFill>
                  <a:srgbClr val="FF99CC"/>
                </a:solidFill>
                <a:latin typeface="+mj-lt"/>
                <a:cs typeface="Arial" panose="020B0604020202020204" pitchFamily="34" charset="0"/>
              </a:rPr>
              <a:t>A tilgjengeliggjør eller sender de aktuelle personopplysningene til B</a:t>
            </a:r>
          </a:p>
          <a:p>
            <a:pPr marL="457200" indent="-457200" fontAlgn="base">
              <a:buFont typeface="+mj-lt"/>
              <a:buAutoNum type="arabicPeriod"/>
            </a:pPr>
            <a:endParaRPr lang="nb-NO" sz="3200" dirty="0">
              <a:solidFill>
                <a:srgbClr val="FF99CC"/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nb-NO" sz="3200" dirty="0">
                <a:solidFill>
                  <a:srgbClr val="FF99CC"/>
                </a:solidFill>
                <a:latin typeface="+mj-lt"/>
                <a:cs typeface="Arial" panose="020B0604020202020204" pitchFamily="34" charset="0"/>
              </a:rPr>
              <a:t>B er i et tredjeland</a:t>
            </a:r>
          </a:p>
        </p:txBody>
      </p:sp>
    </p:spTree>
    <p:extLst>
      <p:ext uri="{BB962C8B-B14F-4D97-AF65-F5344CB8AC3E}">
        <p14:creationId xmlns:p14="http://schemas.microsoft.com/office/powerpoint/2010/main" val="352236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B9DBE243-53B6-4C9A-8199-A24ED74B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E5F8-CC6A-6749-966D-8F8E3810D649}" type="slidenum">
              <a:rPr lang="nb-NO" smtClean="0"/>
              <a:t>4</a:t>
            </a:fld>
            <a:endParaRPr lang="nb-NO"/>
          </a:p>
        </p:txBody>
      </p:sp>
      <p:pic>
        <p:nvPicPr>
          <p:cNvPr id="4" name="Grafikk 3" descr="Globus: Afrika og Europa med heldekkende fyll">
            <a:extLst>
              <a:ext uri="{FF2B5EF4-FFF2-40B4-BE49-F238E27FC236}">
                <a16:creationId xmlns:a16="http://schemas.microsoft.com/office/drawing/2014/main" id="{17B948D8-0B94-4971-BEFA-327FB2121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271" y="1585913"/>
            <a:ext cx="914400" cy="914400"/>
          </a:xfrm>
          <a:prstGeom prst="rect">
            <a:avLst/>
          </a:prstGeom>
        </p:spPr>
      </p:pic>
      <p:pic>
        <p:nvPicPr>
          <p:cNvPr id="6" name="Grafikk 5" descr="Advarsel med heldekkende fyll">
            <a:extLst>
              <a:ext uri="{FF2B5EF4-FFF2-40B4-BE49-F238E27FC236}">
                <a16:creationId xmlns:a16="http://schemas.microsoft.com/office/drawing/2014/main" id="{F8175763-1C68-4779-992F-CE9060ACF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271" y="4357687"/>
            <a:ext cx="914400" cy="91440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E6FB76E-6BE5-45EB-B98B-7A7458C48CA5}"/>
              </a:ext>
            </a:extLst>
          </p:cNvPr>
          <p:cNvSpPr txBox="1"/>
          <p:nvPr/>
        </p:nvSpPr>
        <p:spPr>
          <a:xfrm>
            <a:off x="2212408" y="1750725"/>
            <a:ext cx="4333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FFA7A7"/>
                </a:solidFill>
              </a:rPr>
              <a:t>Adekvansbeslutning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7957298-F93E-45D6-846A-37CA411B811F}"/>
              </a:ext>
            </a:extLst>
          </p:cNvPr>
          <p:cNvSpPr txBox="1"/>
          <p:nvPr/>
        </p:nvSpPr>
        <p:spPr>
          <a:xfrm>
            <a:off x="2212408" y="3136612"/>
            <a:ext cx="6160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69AAD4"/>
                </a:solidFill>
              </a:rPr>
              <a:t>Effektivt overføringsgrunnlag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B648806-E753-460A-A95B-D25108508DAC}"/>
              </a:ext>
            </a:extLst>
          </p:cNvPr>
          <p:cNvSpPr txBox="1"/>
          <p:nvPr/>
        </p:nvSpPr>
        <p:spPr>
          <a:xfrm>
            <a:off x="2212408" y="4522499"/>
            <a:ext cx="6160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CC99FF"/>
                </a:solidFill>
              </a:rPr>
              <a:t>Unntaksbestemmelser</a:t>
            </a:r>
          </a:p>
        </p:txBody>
      </p:sp>
      <p:pic>
        <p:nvPicPr>
          <p:cNvPr id="10" name="Grafikk 9" descr="Sende med heldekkende fyll">
            <a:extLst>
              <a:ext uri="{FF2B5EF4-FFF2-40B4-BE49-F238E27FC236}">
                <a16:creationId xmlns:a16="http://schemas.microsoft.com/office/drawing/2014/main" id="{6C484AA5-1A93-4909-8377-7BB272A013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2271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8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7EDDAAE9-5A01-40D4-8106-94CDF0130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1895" y="6406743"/>
            <a:ext cx="2844800" cy="365125"/>
          </a:xfrm>
        </p:spPr>
        <p:txBody>
          <a:bodyPr/>
          <a:lstStyle/>
          <a:p>
            <a:fld id="{D9F8E5F8-CC6A-6749-966D-8F8E3810D649}" type="slidenum">
              <a:rPr lang="nb-NO" smtClean="0"/>
              <a:t>5</a:t>
            </a:fld>
            <a:endParaRPr lang="nb-NO" dirty="0"/>
          </a:p>
        </p:txBody>
      </p:sp>
      <p:sp>
        <p:nvSpPr>
          <p:cNvPr id="5" name="Stjerne med 10 tagger 5">
            <a:extLst>
              <a:ext uri="{FF2B5EF4-FFF2-40B4-BE49-F238E27FC236}">
                <a16:creationId xmlns:a16="http://schemas.microsoft.com/office/drawing/2014/main" id="{22E687AA-3F61-4952-8CB6-2A6EE6204A61}"/>
              </a:ext>
            </a:extLst>
          </p:cNvPr>
          <p:cNvSpPr/>
          <p:nvPr/>
        </p:nvSpPr>
        <p:spPr>
          <a:xfrm>
            <a:off x="7694832" y="1471181"/>
            <a:ext cx="1099930" cy="1126435"/>
          </a:xfrm>
          <a:prstGeom prst="star10">
            <a:avLst/>
          </a:prstGeom>
          <a:solidFill>
            <a:srgbClr val="FF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UK</a:t>
            </a:r>
          </a:p>
        </p:txBody>
      </p:sp>
      <p:sp>
        <p:nvSpPr>
          <p:cNvPr id="6" name="Stjerne med 10 tagger 7">
            <a:extLst>
              <a:ext uri="{FF2B5EF4-FFF2-40B4-BE49-F238E27FC236}">
                <a16:creationId xmlns:a16="http://schemas.microsoft.com/office/drawing/2014/main" id="{5C5C85CD-328C-4B14-B402-1B42B3ADA04D}"/>
              </a:ext>
            </a:extLst>
          </p:cNvPr>
          <p:cNvSpPr/>
          <p:nvPr/>
        </p:nvSpPr>
        <p:spPr>
          <a:xfrm>
            <a:off x="2306330" y="3072954"/>
            <a:ext cx="1099930" cy="1126435"/>
          </a:xfrm>
          <a:prstGeom prst="star10">
            <a:avLst/>
          </a:prstGeom>
          <a:solidFill>
            <a:srgbClr val="38B7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AD</a:t>
            </a:r>
          </a:p>
        </p:txBody>
      </p:sp>
      <p:sp>
        <p:nvSpPr>
          <p:cNvPr id="7" name="Stjerne med 10 tagger 9">
            <a:extLst>
              <a:ext uri="{FF2B5EF4-FFF2-40B4-BE49-F238E27FC236}">
                <a16:creationId xmlns:a16="http://schemas.microsoft.com/office/drawing/2014/main" id="{C3236A60-E300-4F59-BE7E-2AA5E9D1AF4C}"/>
              </a:ext>
            </a:extLst>
          </p:cNvPr>
          <p:cNvSpPr/>
          <p:nvPr/>
        </p:nvSpPr>
        <p:spPr>
          <a:xfrm>
            <a:off x="1648170" y="567826"/>
            <a:ext cx="1099930" cy="1126435"/>
          </a:xfrm>
          <a:prstGeom prst="star10">
            <a:avLst/>
          </a:prstGeom>
          <a:solidFill>
            <a:srgbClr val="69AA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JE</a:t>
            </a:r>
          </a:p>
        </p:txBody>
      </p:sp>
      <p:sp>
        <p:nvSpPr>
          <p:cNvPr id="8" name="Stjerne med 10 tagger 10">
            <a:extLst>
              <a:ext uri="{FF2B5EF4-FFF2-40B4-BE49-F238E27FC236}">
                <a16:creationId xmlns:a16="http://schemas.microsoft.com/office/drawing/2014/main" id="{C2B06A27-2845-4507-869F-DA04ADCCBA2D}"/>
              </a:ext>
            </a:extLst>
          </p:cNvPr>
          <p:cNvSpPr/>
          <p:nvPr/>
        </p:nvSpPr>
        <p:spPr>
          <a:xfrm>
            <a:off x="2155634" y="5280308"/>
            <a:ext cx="1099930" cy="1126435"/>
          </a:xfrm>
          <a:prstGeom prst="star10">
            <a:avLst/>
          </a:prstGeom>
          <a:solidFill>
            <a:srgbClr val="4923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CH</a:t>
            </a:r>
          </a:p>
        </p:txBody>
      </p:sp>
      <p:sp>
        <p:nvSpPr>
          <p:cNvPr id="9" name="Stjerne med 10 tagger 11">
            <a:extLst>
              <a:ext uri="{FF2B5EF4-FFF2-40B4-BE49-F238E27FC236}">
                <a16:creationId xmlns:a16="http://schemas.microsoft.com/office/drawing/2014/main" id="{AD6F1104-7636-4083-B7BE-CB7020756FED}"/>
              </a:ext>
            </a:extLst>
          </p:cNvPr>
          <p:cNvSpPr/>
          <p:nvPr/>
        </p:nvSpPr>
        <p:spPr>
          <a:xfrm>
            <a:off x="9123214" y="2985545"/>
            <a:ext cx="1099930" cy="1126435"/>
          </a:xfrm>
          <a:prstGeom prst="star10">
            <a:avLst/>
          </a:prstGeom>
          <a:solidFill>
            <a:srgbClr val="69AA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IM</a:t>
            </a:r>
          </a:p>
        </p:txBody>
      </p:sp>
      <p:sp>
        <p:nvSpPr>
          <p:cNvPr id="10" name="Stjerne med 10 tagger 12">
            <a:extLst>
              <a:ext uri="{FF2B5EF4-FFF2-40B4-BE49-F238E27FC236}">
                <a16:creationId xmlns:a16="http://schemas.microsoft.com/office/drawing/2014/main" id="{F23F4B66-F7F8-4B0B-8130-8124F5CFA30B}"/>
              </a:ext>
            </a:extLst>
          </p:cNvPr>
          <p:cNvSpPr/>
          <p:nvPr/>
        </p:nvSpPr>
        <p:spPr>
          <a:xfrm>
            <a:off x="10052624" y="907964"/>
            <a:ext cx="1099930" cy="1126435"/>
          </a:xfrm>
          <a:prstGeom prst="star10">
            <a:avLst/>
          </a:prstGeom>
          <a:solidFill>
            <a:srgbClr val="38B7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IL</a:t>
            </a:r>
          </a:p>
        </p:txBody>
      </p:sp>
      <p:sp>
        <p:nvSpPr>
          <p:cNvPr id="11" name="Stjerne med 10 tagger 13">
            <a:extLst>
              <a:ext uri="{FF2B5EF4-FFF2-40B4-BE49-F238E27FC236}">
                <a16:creationId xmlns:a16="http://schemas.microsoft.com/office/drawing/2014/main" id="{68F506FE-74BC-49A2-8DE9-6D9872B47CEB}"/>
              </a:ext>
            </a:extLst>
          </p:cNvPr>
          <p:cNvSpPr/>
          <p:nvPr/>
        </p:nvSpPr>
        <p:spPr>
          <a:xfrm>
            <a:off x="5815785" y="5099041"/>
            <a:ext cx="1099930" cy="1126435"/>
          </a:xfrm>
          <a:prstGeom prst="star10">
            <a:avLst/>
          </a:prstGeom>
          <a:solidFill>
            <a:srgbClr val="CC99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NZ</a:t>
            </a:r>
          </a:p>
        </p:txBody>
      </p:sp>
      <p:sp>
        <p:nvSpPr>
          <p:cNvPr id="12" name="Stjerne med 10 tagger 14">
            <a:extLst>
              <a:ext uri="{FF2B5EF4-FFF2-40B4-BE49-F238E27FC236}">
                <a16:creationId xmlns:a16="http://schemas.microsoft.com/office/drawing/2014/main" id="{E1554A65-2C5F-4B4C-A057-1C99560A7CDD}"/>
              </a:ext>
            </a:extLst>
          </p:cNvPr>
          <p:cNvSpPr/>
          <p:nvPr/>
        </p:nvSpPr>
        <p:spPr>
          <a:xfrm>
            <a:off x="10258327" y="3972606"/>
            <a:ext cx="1099930" cy="1126435"/>
          </a:xfrm>
          <a:prstGeom prst="star10">
            <a:avLst/>
          </a:prstGeom>
          <a:solidFill>
            <a:srgbClr val="4923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UY</a:t>
            </a:r>
          </a:p>
        </p:txBody>
      </p:sp>
      <p:sp>
        <p:nvSpPr>
          <p:cNvPr id="13" name="Stjerne med 10 tagger 15">
            <a:extLst>
              <a:ext uri="{FF2B5EF4-FFF2-40B4-BE49-F238E27FC236}">
                <a16:creationId xmlns:a16="http://schemas.microsoft.com/office/drawing/2014/main" id="{5A58673E-8AD2-41FF-8A1C-7D0B7BCF5DEB}"/>
              </a:ext>
            </a:extLst>
          </p:cNvPr>
          <p:cNvSpPr/>
          <p:nvPr/>
        </p:nvSpPr>
        <p:spPr>
          <a:xfrm>
            <a:off x="7516695" y="4175816"/>
            <a:ext cx="1099930" cy="1126435"/>
          </a:xfrm>
          <a:prstGeom prst="star10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GG</a:t>
            </a:r>
          </a:p>
        </p:txBody>
      </p:sp>
      <p:sp>
        <p:nvSpPr>
          <p:cNvPr id="14" name="Stjerne med 10 tagger 17">
            <a:extLst>
              <a:ext uri="{FF2B5EF4-FFF2-40B4-BE49-F238E27FC236}">
                <a16:creationId xmlns:a16="http://schemas.microsoft.com/office/drawing/2014/main" id="{DFEE4EA0-8FAC-41AC-A9DB-2755D7F06539}"/>
              </a:ext>
            </a:extLst>
          </p:cNvPr>
          <p:cNvSpPr/>
          <p:nvPr/>
        </p:nvSpPr>
        <p:spPr>
          <a:xfrm>
            <a:off x="3948032" y="4181665"/>
            <a:ext cx="1099930" cy="1126435"/>
          </a:xfrm>
          <a:prstGeom prst="star10">
            <a:avLst/>
          </a:prstGeom>
          <a:solidFill>
            <a:srgbClr val="FF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JP</a:t>
            </a:r>
          </a:p>
        </p:txBody>
      </p:sp>
      <p:sp>
        <p:nvSpPr>
          <p:cNvPr id="15" name="Stjerne med 10 tagger 18">
            <a:extLst>
              <a:ext uri="{FF2B5EF4-FFF2-40B4-BE49-F238E27FC236}">
                <a16:creationId xmlns:a16="http://schemas.microsoft.com/office/drawing/2014/main" id="{5DA07DFD-571C-4CE0-A90B-DD0984C1D89F}"/>
              </a:ext>
            </a:extLst>
          </p:cNvPr>
          <p:cNvSpPr/>
          <p:nvPr/>
        </p:nvSpPr>
        <p:spPr>
          <a:xfrm>
            <a:off x="463949" y="3972606"/>
            <a:ext cx="1099930" cy="1126435"/>
          </a:xfrm>
          <a:prstGeom prst="star10">
            <a:avLst/>
          </a:prstGeom>
          <a:solidFill>
            <a:srgbClr val="FFA7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CA</a:t>
            </a:r>
          </a:p>
        </p:txBody>
      </p:sp>
      <p:sp>
        <p:nvSpPr>
          <p:cNvPr id="16" name="Stjerne med 10 tagger 20">
            <a:extLst>
              <a:ext uri="{FF2B5EF4-FFF2-40B4-BE49-F238E27FC236}">
                <a16:creationId xmlns:a16="http://schemas.microsoft.com/office/drawing/2014/main" id="{0B582EA8-2251-4026-A6B3-0BC8E22F0059}"/>
              </a:ext>
            </a:extLst>
          </p:cNvPr>
          <p:cNvSpPr/>
          <p:nvPr/>
        </p:nvSpPr>
        <p:spPr>
          <a:xfrm>
            <a:off x="463949" y="1971729"/>
            <a:ext cx="1099930" cy="1126435"/>
          </a:xfrm>
          <a:prstGeom prst="star10">
            <a:avLst/>
          </a:prstGeom>
          <a:solidFill>
            <a:srgbClr val="CC99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FO</a:t>
            </a:r>
          </a:p>
        </p:txBody>
      </p:sp>
      <p:sp>
        <p:nvSpPr>
          <p:cNvPr id="17" name="Stjerne med 10 tagger 21">
            <a:extLst>
              <a:ext uri="{FF2B5EF4-FFF2-40B4-BE49-F238E27FC236}">
                <a16:creationId xmlns:a16="http://schemas.microsoft.com/office/drawing/2014/main" id="{59B4F020-58A9-4062-898F-CB6D33368154}"/>
              </a:ext>
            </a:extLst>
          </p:cNvPr>
          <p:cNvSpPr/>
          <p:nvPr/>
        </p:nvSpPr>
        <p:spPr>
          <a:xfrm>
            <a:off x="3650398" y="1265553"/>
            <a:ext cx="1099930" cy="1126435"/>
          </a:xfrm>
          <a:prstGeom prst="star10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AR</a:t>
            </a:r>
          </a:p>
        </p:txBody>
      </p:sp>
      <p:sp>
        <p:nvSpPr>
          <p:cNvPr id="18" name="Stjerne med 10 tagger 22">
            <a:extLst>
              <a:ext uri="{FF2B5EF4-FFF2-40B4-BE49-F238E27FC236}">
                <a16:creationId xmlns:a16="http://schemas.microsoft.com/office/drawing/2014/main" id="{EF0D9663-3BD4-47ED-B3BE-3ADB1EAFEDB9}"/>
              </a:ext>
            </a:extLst>
          </p:cNvPr>
          <p:cNvSpPr/>
          <p:nvPr/>
        </p:nvSpPr>
        <p:spPr>
          <a:xfrm>
            <a:off x="8793130" y="5308100"/>
            <a:ext cx="1099930" cy="1126435"/>
          </a:xfrm>
          <a:prstGeom prst="star10">
            <a:avLst/>
          </a:prstGeom>
          <a:solidFill>
            <a:srgbClr val="FFA7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KR</a:t>
            </a:r>
          </a:p>
        </p:txBody>
      </p:sp>
      <p:pic>
        <p:nvPicPr>
          <p:cNvPr id="4" name="Picture 6" descr="Circle of 12 gold stars on a blue background">
            <a:extLst>
              <a:ext uri="{FF2B5EF4-FFF2-40B4-BE49-F238E27FC236}">
                <a16:creationId xmlns:a16="http://schemas.microsoft.com/office/drawing/2014/main" id="{A34C12F8-9683-4C2C-8D86-056057929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855" y="2798571"/>
            <a:ext cx="1732881" cy="1155253"/>
          </a:xfrm>
          <a:prstGeom prst="rect">
            <a:avLst/>
          </a:prstGeom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tjerne med 10 tagger 5">
            <a:extLst>
              <a:ext uri="{FF2B5EF4-FFF2-40B4-BE49-F238E27FC236}">
                <a16:creationId xmlns:a16="http://schemas.microsoft.com/office/drawing/2014/main" id="{D68DE678-DC2E-4432-8EC2-2422474EA7A6}"/>
              </a:ext>
            </a:extLst>
          </p:cNvPr>
          <p:cNvSpPr/>
          <p:nvPr/>
        </p:nvSpPr>
        <p:spPr>
          <a:xfrm>
            <a:off x="5887005" y="556673"/>
            <a:ext cx="1099930" cy="1126435"/>
          </a:xfrm>
          <a:prstGeom prst="star10">
            <a:avLst/>
          </a:prstGeom>
          <a:solidFill>
            <a:srgbClr val="FFA7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US</a:t>
            </a:r>
          </a:p>
        </p:txBody>
      </p:sp>
    </p:spTree>
    <p:extLst>
      <p:ext uri="{BB962C8B-B14F-4D97-AF65-F5344CB8AC3E}">
        <p14:creationId xmlns:p14="http://schemas.microsoft.com/office/powerpoint/2010/main" val="3532158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D5672516-D2BB-4829-8AFC-FDF3C0BB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E5F8-CC6A-6749-966D-8F8E3810D649}" type="slidenum">
              <a:rPr lang="nb-NO" smtClean="0"/>
              <a:t>6</a:t>
            </a:fld>
            <a:endParaRPr lang="nb-NO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352C9EF-DA8B-42AF-AB62-796283AC7C58}"/>
              </a:ext>
            </a:extLst>
          </p:cNvPr>
          <p:cNvSpPr/>
          <p:nvPr/>
        </p:nvSpPr>
        <p:spPr>
          <a:xfrm>
            <a:off x="1200148" y="2651082"/>
            <a:ext cx="714375" cy="693737"/>
          </a:xfrm>
          <a:prstGeom prst="ellipse">
            <a:avLst/>
          </a:prstGeom>
          <a:solidFill>
            <a:srgbClr val="69A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1.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53B2345-2FD8-4D52-A365-51026CC28FA2}"/>
              </a:ext>
            </a:extLst>
          </p:cNvPr>
          <p:cNvSpPr/>
          <p:nvPr/>
        </p:nvSpPr>
        <p:spPr>
          <a:xfrm>
            <a:off x="1200149" y="3908383"/>
            <a:ext cx="714374" cy="693737"/>
          </a:xfrm>
          <a:prstGeom prst="ellipse">
            <a:avLst/>
          </a:prstGeom>
          <a:solidFill>
            <a:srgbClr val="69AA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2.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E367DFF-94E5-40E2-BBE6-C47FB8C9271F}"/>
              </a:ext>
            </a:extLst>
          </p:cNvPr>
          <p:cNvSpPr txBox="1"/>
          <p:nvPr/>
        </p:nvSpPr>
        <p:spPr>
          <a:xfrm>
            <a:off x="1971675" y="2671720"/>
            <a:ext cx="4333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69AAD4"/>
                </a:solidFill>
              </a:rPr>
              <a:t>Overføringsgrunnlag …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922BE16-A401-484B-BDF9-33DABF4F0081}"/>
              </a:ext>
            </a:extLst>
          </p:cNvPr>
          <p:cNvSpPr txBox="1"/>
          <p:nvPr/>
        </p:nvSpPr>
        <p:spPr>
          <a:xfrm>
            <a:off x="1971674" y="3962863"/>
            <a:ext cx="8496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69AAD4"/>
                </a:solidFill>
              </a:rPr>
              <a:t>… som er effektivt i lys av lokale lover og praksiser 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8BB0CA65-A4EB-4A72-8DCA-7BDFD4EDAE5E}"/>
              </a:ext>
            </a:extLst>
          </p:cNvPr>
          <p:cNvSpPr txBox="1"/>
          <p:nvPr/>
        </p:nvSpPr>
        <p:spPr>
          <a:xfrm>
            <a:off x="2057398" y="1147807"/>
            <a:ext cx="8715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400" dirty="0">
                <a:solidFill>
                  <a:srgbClr val="FFC000"/>
                </a:solidFill>
              </a:rPr>
              <a:t>SCC</a:t>
            </a:r>
            <a:r>
              <a:rPr lang="nb-NO" sz="2400" dirty="0">
                <a:solidFill>
                  <a:srgbClr val="69AAD4"/>
                </a:solidFill>
              </a:rPr>
              <a:t>      </a:t>
            </a:r>
            <a:r>
              <a:rPr lang="nb-NO" sz="2400" i="1" dirty="0">
                <a:solidFill>
                  <a:srgbClr val="FF99CC"/>
                </a:solidFill>
              </a:rPr>
              <a:t>bespoke</a:t>
            </a:r>
            <a:r>
              <a:rPr lang="nb-NO" sz="2400" dirty="0">
                <a:solidFill>
                  <a:srgbClr val="FF99CC"/>
                </a:solidFill>
              </a:rPr>
              <a:t>-avtale</a:t>
            </a:r>
            <a:r>
              <a:rPr lang="nb-NO" sz="2400" dirty="0">
                <a:solidFill>
                  <a:srgbClr val="38B7AA"/>
                </a:solidFill>
              </a:rPr>
              <a:t>      </a:t>
            </a:r>
            <a:r>
              <a:rPr lang="nb-NO" sz="2400" dirty="0">
                <a:solidFill>
                  <a:srgbClr val="CC99FF"/>
                </a:solidFill>
              </a:rPr>
              <a:t>BCR</a:t>
            </a:r>
            <a:r>
              <a:rPr lang="nb-NO" sz="2400" dirty="0">
                <a:solidFill>
                  <a:srgbClr val="FF99CC"/>
                </a:solidFill>
              </a:rPr>
              <a:t>      </a:t>
            </a:r>
            <a:r>
              <a:rPr lang="nb-NO" sz="2400" dirty="0">
                <a:solidFill>
                  <a:srgbClr val="38B7AA"/>
                </a:solidFill>
              </a:rPr>
              <a:t>off.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D1881D11-0809-4C03-BBBD-2729A7E5F5AE}"/>
              </a:ext>
            </a:extLst>
          </p:cNvPr>
          <p:cNvSpPr txBox="1"/>
          <p:nvPr/>
        </p:nvSpPr>
        <p:spPr>
          <a:xfrm>
            <a:off x="2057399" y="5382594"/>
            <a:ext cx="8715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400" dirty="0">
                <a:solidFill>
                  <a:srgbClr val="38B7AA"/>
                </a:solidFill>
              </a:rPr>
              <a:t>kryptering</a:t>
            </a:r>
            <a:r>
              <a:rPr lang="nb-NO" sz="2400" dirty="0">
                <a:solidFill>
                  <a:srgbClr val="FFC000"/>
                </a:solidFill>
              </a:rPr>
              <a:t>      </a:t>
            </a:r>
            <a:r>
              <a:rPr lang="nb-NO" sz="2400" dirty="0">
                <a:solidFill>
                  <a:srgbClr val="FFA7A7"/>
                </a:solidFill>
              </a:rPr>
              <a:t>pseudonymisering</a:t>
            </a:r>
          </a:p>
        </p:txBody>
      </p:sp>
    </p:spTree>
    <p:extLst>
      <p:ext uri="{BB962C8B-B14F-4D97-AF65-F5344CB8AC3E}">
        <p14:creationId xmlns:p14="http://schemas.microsoft.com/office/powerpoint/2010/main" val="191980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B9DBE243-53B6-4C9A-8199-A24ED74B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E5F8-CC6A-6749-966D-8F8E3810D649}" type="slidenum">
              <a:rPr lang="nb-NO" smtClean="0"/>
              <a:t>7</a:t>
            </a:fld>
            <a:endParaRPr lang="nb-NO"/>
          </a:p>
        </p:txBody>
      </p:sp>
      <p:pic>
        <p:nvPicPr>
          <p:cNvPr id="6" name="Grafikk 5" descr="Advarsel med heldekkende fyll">
            <a:extLst>
              <a:ext uri="{FF2B5EF4-FFF2-40B4-BE49-F238E27FC236}">
                <a16:creationId xmlns:a16="http://schemas.microsoft.com/office/drawing/2014/main" id="{F8175763-1C68-4779-992F-CE9060ACF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8091" y="371949"/>
            <a:ext cx="914400" cy="9144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EB648806-E753-460A-A95B-D25108508DAC}"/>
              </a:ext>
            </a:extLst>
          </p:cNvPr>
          <p:cNvSpPr txBox="1"/>
          <p:nvPr/>
        </p:nvSpPr>
        <p:spPr>
          <a:xfrm>
            <a:off x="2998228" y="536761"/>
            <a:ext cx="6160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CC99FF"/>
                </a:solidFill>
              </a:rPr>
              <a:t>Samtykke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3AEEA11-8BF3-4493-A51F-2FE989BDAE52}"/>
              </a:ext>
            </a:extLst>
          </p:cNvPr>
          <p:cNvSpPr txBox="1"/>
          <p:nvPr/>
        </p:nvSpPr>
        <p:spPr>
          <a:xfrm>
            <a:off x="2998227" y="1543301"/>
            <a:ext cx="6160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CC99FF"/>
                </a:solidFill>
              </a:rPr>
              <a:t>Avtale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0196F1E-61E1-4894-834D-74875A3827E4}"/>
              </a:ext>
            </a:extLst>
          </p:cNvPr>
          <p:cNvSpPr txBox="1"/>
          <p:nvPr/>
        </p:nvSpPr>
        <p:spPr>
          <a:xfrm>
            <a:off x="2998228" y="2549118"/>
            <a:ext cx="6160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CC99FF"/>
                </a:solidFill>
              </a:rPr>
              <a:t>Viktige allmenne interesser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DE353F0-75CF-48F3-A4F9-124B31CFB9B2}"/>
              </a:ext>
            </a:extLst>
          </p:cNvPr>
          <p:cNvSpPr txBox="1"/>
          <p:nvPr/>
        </p:nvSpPr>
        <p:spPr>
          <a:xfrm>
            <a:off x="2998226" y="3556378"/>
            <a:ext cx="6160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CC99FF"/>
                </a:solidFill>
              </a:rPr>
              <a:t>Rettskrav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C3D4833A-07DA-4461-BE22-632208319D3D}"/>
              </a:ext>
            </a:extLst>
          </p:cNvPr>
          <p:cNvSpPr txBox="1"/>
          <p:nvPr/>
        </p:nvSpPr>
        <p:spPr>
          <a:xfrm>
            <a:off x="2998228" y="4561475"/>
            <a:ext cx="6160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CC99FF"/>
                </a:solidFill>
              </a:rPr>
              <a:t>Vitale interesser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DF62CDDE-21DD-45E0-B592-1C97B8A3D657}"/>
              </a:ext>
            </a:extLst>
          </p:cNvPr>
          <p:cNvSpPr txBox="1"/>
          <p:nvPr/>
        </p:nvSpPr>
        <p:spPr>
          <a:xfrm>
            <a:off x="2998228" y="5569456"/>
            <a:ext cx="6160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CC99FF"/>
                </a:solidFill>
              </a:rPr>
              <a:t>49(1) annet ledd</a:t>
            </a:r>
          </a:p>
        </p:txBody>
      </p:sp>
      <p:pic>
        <p:nvPicPr>
          <p:cNvPr id="20" name="Grafikk 19" descr="Advarsel med heldekkende fyll">
            <a:extLst>
              <a:ext uri="{FF2B5EF4-FFF2-40B4-BE49-F238E27FC236}">
                <a16:creationId xmlns:a16="http://schemas.microsoft.com/office/drawing/2014/main" id="{3BE0F2DE-7E81-41ED-BF00-81867D4B3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8091" y="1378488"/>
            <a:ext cx="914400" cy="914400"/>
          </a:xfrm>
          <a:prstGeom prst="rect">
            <a:avLst/>
          </a:prstGeom>
        </p:spPr>
      </p:pic>
      <p:pic>
        <p:nvPicPr>
          <p:cNvPr id="21" name="Grafikk 20" descr="Advarsel med heldekkende fyll">
            <a:extLst>
              <a:ext uri="{FF2B5EF4-FFF2-40B4-BE49-F238E27FC236}">
                <a16:creationId xmlns:a16="http://schemas.microsoft.com/office/drawing/2014/main" id="{72F88D4F-198A-4492-ABC8-C2064EB12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8091" y="2385027"/>
            <a:ext cx="914400" cy="914400"/>
          </a:xfrm>
          <a:prstGeom prst="rect">
            <a:avLst/>
          </a:prstGeom>
        </p:spPr>
      </p:pic>
      <p:pic>
        <p:nvPicPr>
          <p:cNvPr id="22" name="Grafikk 21" descr="Advarsel med heldekkende fyll">
            <a:extLst>
              <a:ext uri="{FF2B5EF4-FFF2-40B4-BE49-F238E27FC236}">
                <a16:creationId xmlns:a16="http://schemas.microsoft.com/office/drawing/2014/main" id="{7FA1B9D6-F08C-4F78-8DEA-4AA2A6B06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8091" y="3391566"/>
            <a:ext cx="914400" cy="914400"/>
          </a:xfrm>
          <a:prstGeom prst="rect">
            <a:avLst/>
          </a:prstGeom>
        </p:spPr>
      </p:pic>
      <p:pic>
        <p:nvPicPr>
          <p:cNvPr id="23" name="Grafikk 22" descr="Advarsel med heldekkende fyll">
            <a:extLst>
              <a:ext uri="{FF2B5EF4-FFF2-40B4-BE49-F238E27FC236}">
                <a16:creationId xmlns:a16="http://schemas.microsoft.com/office/drawing/2014/main" id="{2ED4E904-9D26-4254-B096-7C5A07693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8091" y="4398105"/>
            <a:ext cx="914400" cy="914400"/>
          </a:xfrm>
          <a:prstGeom prst="rect">
            <a:avLst/>
          </a:prstGeom>
        </p:spPr>
      </p:pic>
      <p:pic>
        <p:nvPicPr>
          <p:cNvPr id="24" name="Grafikk 23" descr="Advarsel med heldekkende fyll">
            <a:extLst>
              <a:ext uri="{FF2B5EF4-FFF2-40B4-BE49-F238E27FC236}">
                <a16:creationId xmlns:a16="http://schemas.microsoft.com/office/drawing/2014/main" id="{7566F544-45B4-4E9B-82CC-610710A6B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8091" y="54046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1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602974" y="563217"/>
            <a:ext cx="10979426" cy="5718313"/>
          </a:xfrm>
          <a:prstGeom prst="rect">
            <a:avLst/>
          </a:prstGeom>
          <a:solidFill>
            <a:srgbClr val="38B7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Adekvansbeslutning for USA</a:t>
            </a:r>
          </a:p>
        </p:txBody>
      </p:sp>
      <p:cxnSp>
        <p:nvCxnSpPr>
          <p:cNvPr id="6" name="Rett linje 5"/>
          <p:cNvCxnSpPr/>
          <p:nvPr/>
        </p:nvCxnSpPr>
        <p:spPr>
          <a:xfrm>
            <a:off x="1225898" y="5029200"/>
            <a:ext cx="9813892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198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71EE403E-CCCA-425E-A63D-C986AC1E2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E5F8-CC6A-6749-966D-8F8E3810D649}" type="slidenum">
              <a:rPr lang="nb-NO" smtClean="0"/>
              <a:t>9</a:t>
            </a:fld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BFFE6CE-86D9-492F-912A-F50505D1D0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70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74536" y1="417" x2="74536" y2="417"/>
                        <a14:backgroundMark x1="79728" y1="4444" x2="79728" y2="4444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7705725" cy="68580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9B58E43C-9524-4D5D-A25B-0E3A80101F06}"/>
              </a:ext>
            </a:extLst>
          </p:cNvPr>
          <p:cNvSpPr txBox="1"/>
          <p:nvPr/>
        </p:nvSpPr>
        <p:spPr>
          <a:xfrm>
            <a:off x="3371848" y="1230660"/>
            <a:ext cx="7435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69AAD4"/>
                </a:solidFill>
              </a:rPr>
              <a:t>I </a:t>
            </a:r>
            <a:r>
              <a:rPr lang="nb-NO" sz="3200" i="1" dirty="0">
                <a:solidFill>
                  <a:srgbClr val="69AAD4"/>
                </a:solidFill>
              </a:rPr>
              <a:t>Schrems I </a:t>
            </a:r>
            <a:r>
              <a:rPr lang="nb-NO" sz="3200" dirty="0">
                <a:solidFill>
                  <a:srgbClr val="69AAD4"/>
                </a:solidFill>
              </a:rPr>
              <a:t>+</a:t>
            </a:r>
            <a:r>
              <a:rPr lang="nb-NO" sz="3200" i="1" dirty="0">
                <a:solidFill>
                  <a:srgbClr val="69AAD4"/>
                </a:solidFill>
              </a:rPr>
              <a:t> II </a:t>
            </a:r>
            <a:r>
              <a:rPr lang="nb-NO" sz="3200" dirty="0">
                <a:solidFill>
                  <a:srgbClr val="69AAD4"/>
                </a:solidFill>
              </a:rPr>
              <a:t>mistet USA adekvans</a:t>
            </a:r>
          </a:p>
          <a:p>
            <a:r>
              <a:rPr lang="nb-NO" sz="3200" dirty="0">
                <a:solidFill>
                  <a:srgbClr val="69AAD4"/>
                </a:solidFill>
              </a:rPr>
              <a:t>		</a:t>
            </a:r>
          </a:p>
          <a:p>
            <a:r>
              <a:rPr lang="nb-NO" sz="3200" dirty="0">
                <a:solidFill>
                  <a:srgbClr val="69AAD4"/>
                </a:solidFill>
              </a:rPr>
              <a:t>			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8DA05ED-F933-46DC-89D4-BEA2BCC054A0}"/>
              </a:ext>
            </a:extLst>
          </p:cNvPr>
          <p:cNvSpPr txBox="1"/>
          <p:nvPr/>
        </p:nvSpPr>
        <p:spPr>
          <a:xfrm>
            <a:off x="5524854" y="2487294"/>
            <a:ext cx="6356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69AAD4"/>
                </a:solidFill>
              </a:rPr>
              <a:t>Nødvendighet og proporsjonalitet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969560D2-6A92-4527-B078-383F9858FB07}"/>
              </a:ext>
            </a:extLst>
          </p:cNvPr>
          <p:cNvSpPr txBox="1"/>
          <p:nvPr/>
        </p:nvSpPr>
        <p:spPr>
          <a:xfrm>
            <a:off x="6810373" y="3729322"/>
            <a:ext cx="8496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69AAD4"/>
                </a:solidFill>
              </a:rPr>
              <a:t>Effektive rettsmidler</a:t>
            </a:r>
          </a:p>
        </p:txBody>
      </p:sp>
      <p:pic>
        <p:nvPicPr>
          <p:cNvPr id="9" name="Grafikk 8" descr="Klubbe med heldekkende fyll">
            <a:extLst>
              <a:ext uri="{FF2B5EF4-FFF2-40B4-BE49-F238E27FC236}">
                <a16:creationId xmlns:a16="http://schemas.microsoft.com/office/drawing/2014/main" id="{44C67F2A-54BA-47CB-AEEF-FF8EFC542E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16984" y="3785932"/>
            <a:ext cx="493389" cy="493389"/>
          </a:xfrm>
          <a:prstGeom prst="rect">
            <a:avLst/>
          </a:prstGeom>
        </p:spPr>
      </p:pic>
      <p:pic>
        <p:nvPicPr>
          <p:cNvPr id="10" name="Grafikk 9" descr="Justitias vekt med heldekkende fyll">
            <a:extLst>
              <a:ext uri="{FF2B5EF4-FFF2-40B4-BE49-F238E27FC236}">
                <a16:creationId xmlns:a16="http://schemas.microsoft.com/office/drawing/2014/main" id="{51BB4693-7E4B-4821-BEAB-CC876DA373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31465" y="2532986"/>
            <a:ext cx="493389" cy="49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04767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Unders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aks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14731</TotalTime>
  <Words>819</Words>
  <Application>Microsoft Office PowerPoint</Application>
  <PresentationFormat>Widescreen</PresentationFormat>
  <Paragraphs>97</Paragraphs>
  <Slides>13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13</vt:i4>
      </vt:variant>
    </vt:vector>
  </HeadingPairs>
  <TitlesOfParts>
    <vt:vector size="20" baseType="lpstr">
      <vt:lpstr>Arial</vt:lpstr>
      <vt:lpstr>Calibri</vt:lpstr>
      <vt:lpstr>Georgia</vt:lpstr>
      <vt:lpstr>Symbol</vt:lpstr>
      <vt:lpstr>Forsidemal</vt:lpstr>
      <vt:lpstr>1_Undersider</vt:lpstr>
      <vt:lpstr>Bakside</vt:lpstr>
      <vt:lpstr>PowerPoint-presentasjon</vt:lpstr>
      <vt:lpstr>Overføringer av personopplysninger ut av EØS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Adekvansbeslutning for USA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Nano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Kjerstin Keller</dc:creator>
  <cp:lastModifiedBy>Tobias Judin</cp:lastModifiedBy>
  <cp:revision>350</cp:revision>
  <dcterms:created xsi:type="dcterms:W3CDTF">2014-09-03T08:05:57Z</dcterms:created>
  <dcterms:modified xsi:type="dcterms:W3CDTF">2023-09-08T13:32:09Z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lassifisering">
    <vt:lpwstr>DT_Class_Yellow</vt:lpwstr>
  </property>
</Properties>
</file>